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78" r:id="rId3"/>
    <p:sldId id="301" r:id="rId4"/>
    <p:sldId id="279" r:id="rId5"/>
    <p:sldId id="330" r:id="rId6"/>
    <p:sldId id="331" r:id="rId7"/>
    <p:sldId id="332" r:id="rId8"/>
    <p:sldId id="257" r:id="rId9"/>
    <p:sldId id="329" r:id="rId10"/>
    <p:sldId id="280" r:id="rId11"/>
    <p:sldId id="326" r:id="rId12"/>
    <p:sldId id="281" r:id="rId13"/>
    <p:sldId id="283" r:id="rId14"/>
    <p:sldId id="284" r:id="rId15"/>
    <p:sldId id="286" r:id="rId16"/>
    <p:sldId id="287" r:id="rId17"/>
    <p:sldId id="267" r:id="rId18"/>
    <p:sldId id="258" r:id="rId19"/>
    <p:sldId id="265" r:id="rId20"/>
    <p:sldId id="268" r:id="rId21"/>
    <p:sldId id="262" r:id="rId22"/>
    <p:sldId id="263" r:id="rId23"/>
    <p:sldId id="264" r:id="rId24"/>
    <p:sldId id="333" r:id="rId25"/>
    <p:sldId id="269" r:id="rId26"/>
    <p:sldId id="277" r:id="rId27"/>
    <p:sldId id="270" r:id="rId28"/>
    <p:sldId id="271" r:id="rId29"/>
    <p:sldId id="272" r:id="rId30"/>
    <p:sldId id="273" r:id="rId31"/>
    <p:sldId id="334" r:id="rId32"/>
    <p:sldId id="275" r:id="rId33"/>
    <p:sldId id="274" r:id="rId34"/>
    <p:sldId id="276" r:id="rId35"/>
    <p:sldId id="299" r:id="rId36"/>
    <p:sldId id="290" r:id="rId37"/>
    <p:sldId id="295" r:id="rId38"/>
    <p:sldId id="291" r:id="rId39"/>
    <p:sldId id="327" r:id="rId40"/>
    <p:sldId id="292" r:id="rId41"/>
    <p:sldId id="293" r:id="rId42"/>
    <p:sldId id="294" r:id="rId43"/>
    <p:sldId id="296" r:id="rId44"/>
    <p:sldId id="297" r:id="rId45"/>
    <p:sldId id="298" r:id="rId46"/>
    <p:sldId id="300" r:id="rId47"/>
    <p:sldId id="303" r:id="rId48"/>
    <p:sldId id="304" r:id="rId49"/>
    <p:sldId id="305" r:id="rId50"/>
    <p:sldId id="306" r:id="rId51"/>
    <p:sldId id="307" r:id="rId52"/>
    <p:sldId id="328" r:id="rId53"/>
    <p:sldId id="310" r:id="rId54"/>
    <p:sldId id="314" r:id="rId55"/>
    <p:sldId id="313" r:id="rId56"/>
    <p:sldId id="308" r:id="rId57"/>
    <p:sldId id="309" r:id="rId58"/>
    <p:sldId id="311" r:id="rId59"/>
    <p:sldId id="312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C90D3-3826-49D9-A7DE-0DCBC0D00B89}" type="datetimeFigureOut">
              <a:rPr lang="el-GR" smtClean="0"/>
              <a:pPr/>
              <a:t>26/2/2018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55F94-AAC7-496E-9547-0D38F8A27A3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5F94-AAC7-496E-9547-0D38F8A27A36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924A-6323-4C61-B35F-1C1B81EB2489}" type="datetimeFigureOut">
              <a:rPr lang="el-GR" smtClean="0"/>
              <a:pPr/>
              <a:t>26/2/2018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A501-54D2-4D89-A3FE-AACE6A725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924A-6323-4C61-B35F-1C1B81EB2489}" type="datetimeFigureOut">
              <a:rPr lang="el-GR" smtClean="0"/>
              <a:pPr/>
              <a:t>26/2/2018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A501-54D2-4D89-A3FE-AACE6A725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924A-6323-4C61-B35F-1C1B81EB2489}" type="datetimeFigureOut">
              <a:rPr lang="el-GR" smtClean="0"/>
              <a:pPr/>
              <a:t>26/2/2018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A501-54D2-4D89-A3FE-AACE6A725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924A-6323-4C61-B35F-1C1B81EB2489}" type="datetimeFigureOut">
              <a:rPr lang="el-GR" smtClean="0"/>
              <a:pPr/>
              <a:t>26/2/2018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A501-54D2-4D89-A3FE-AACE6A725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924A-6323-4C61-B35F-1C1B81EB2489}" type="datetimeFigureOut">
              <a:rPr lang="el-GR" smtClean="0"/>
              <a:pPr/>
              <a:t>26/2/2018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A501-54D2-4D89-A3FE-AACE6A725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924A-6323-4C61-B35F-1C1B81EB2489}" type="datetimeFigureOut">
              <a:rPr lang="el-GR" smtClean="0"/>
              <a:pPr/>
              <a:t>26/2/2018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A501-54D2-4D89-A3FE-AACE6A725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924A-6323-4C61-B35F-1C1B81EB2489}" type="datetimeFigureOut">
              <a:rPr lang="el-GR" smtClean="0"/>
              <a:pPr/>
              <a:t>26/2/2018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A501-54D2-4D89-A3FE-AACE6A725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924A-6323-4C61-B35F-1C1B81EB2489}" type="datetimeFigureOut">
              <a:rPr lang="el-GR" smtClean="0"/>
              <a:pPr/>
              <a:t>26/2/2018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A501-54D2-4D89-A3FE-AACE6A725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924A-6323-4C61-B35F-1C1B81EB2489}" type="datetimeFigureOut">
              <a:rPr lang="el-GR" smtClean="0"/>
              <a:pPr/>
              <a:t>26/2/2018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A501-54D2-4D89-A3FE-AACE6A725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924A-6323-4C61-B35F-1C1B81EB2489}" type="datetimeFigureOut">
              <a:rPr lang="el-GR" smtClean="0"/>
              <a:pPr/>
              <a:t>26/2/2018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A501-54D2-4D89-A3FE-AACE6A725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924A-6323-4C61-B35F-1C1B81EB2489}" type="datetimeFigureOut">
              <a:rPr lang="el-GR" smtClean="0"/>
              <a:pPr/>
              <a:t>26/2/2018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A501-54D2-4D89-A3FE-AACE6A725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924A-6323-4C61-B35F-1C1B81EB2489}" type="datetimeFigureOut">
              <a:rPr lang="el-GR" smtClean="0"/>
              <a:pPr/>
              <a:t>26/2/2018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A501-54D2-4D89-A3FE-AACE6A7257C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Ν</a:t>
            </a:r>
            <a:r>
              <a:rPr lang="el-GR" dirty="0" smtClean="0">
                <a:solidFill>
                  <a:srgbClr val="FF0000"/>
                </a:solidFill>
              </a:rPr>
              <a:t>οσοκομειακές </a:t>
            </a:r>
            <a:r>
              <a:rPr lang="el-GR" dirty="0" smtClean="0">
                <a:solidFill>
                  <a:srgbClr val="FF0000"/>
                </a:solidFill>
              </a:rPr>
              <a:t>Λοιμώξεις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0862" cy="175260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Γ.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Λιάμης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Αναπληρωτής Καθηγητής Παθολογίας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Για ασθενείς της κοινότητος </a:t>
            </a:r>
            <a:r>
              <a:rPr lang="el-GR" sz="3200" b="1" dirty="0" smtClean="0">
                <a:solidFill>
                  <a:schemeClr val="bg2">
                    <a:lumMod val="10000"/>
                  </a:schemeClr>
                </a:solidFill>
              </a:rPr>
              <a:t>χωρίς</a:t>
            </a:r>
            <a:r>
              <a:rPr lang="el-GR" sz="3200" dirty="0" smtClean="0">
                <a:solidFill>
                  <a:srgbClr val="FF0000"/>
                </a:solidFill>
              </a:rPr>
              <a:t> την παρουσία παραγόντων κινδύνου για</a:t>
            </a:r>
            <a:br>
              <a:rPr lang="el-GR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λοίμωξη από </a:t>
            </a:r>
            <a:r>
              <a:rPr lang="el-GR" sz="3200" dirty="0" err="1" smtClean="0">
                <a:solidFill>
                  <a:srgbClr val="FF0000"/>
                </a:solidFill>
              </a:rPr>
              <a:t>πολυανθεκτικά</a:t>
            </a:r>
            <a:r>
              <a:rPr lang="el-GR" sz="3200" dirty="0" smtClean="0">
                <a:solidFill>
                  <a:srgbClr val="FF0000"/>
                </a:solidFill>
              </a:rPr>
              <a:t> παθογόνα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Μέγιστη επιτρεπτή πρώτη δόση εφόδου, ανεξάρτητα από τη νεφρική λειτουργία, η οποία πρέπει να δίνεται στο ΤΕΠ εντός μιας ώρας από την προσέλευση του ασθενή.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 Ευρέος φάσματος </a:t>
            </a:r>
            <a:r>
              <a:rPr lang="el-GR" dirty="0" err="1" smtClean="0"/>
              <a:t>αντιμικροβιακή</a:t>
            </a:r>
            <a:r>
              <a:rPr lang="el-GR" dirty="0" smtClean="0"/>
              <a:t> αγωγή, αναλόγως της εστίας λοίμωξης (π.χ. </a:t>
            </a:r>
            <a:r>
              <a:rPr lang="el-GR" dirty="0" err="1" smtClean="0">
                <a:solidFill>
                  <a:srgbClr val="FF0000"/>
                </a:solidFill>
              </a:rPr>
              <a:t>κεφτριαξόνη</a:t>
            </a:r>
            <a:r>
              <a:rPr lang="el-GR" dirty="0" smtClean="0"/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 Σε αρκετές περιπτώσεις (π.χ. λοιμώξεις ουροποιητικού, </a:t>
            </a:r>
            <a:r>
              <a:rPr lang="el-GR" dirty="0" err="1" smtClean="0"/>
              <a:t>ενδοκοιλιακές</a:t>
            </a:r>
            <a:r>
              <a:rPr lang="el-GR" dirty="0" smtClean="0"/>
              <a:t> λοιμώξεις) συνιστάται η προσθήκη </a:t>
            </a:r>
            <a:r>
              <a:rPr lang="el-GR" dirty="0" err="1" smtClean="0">
                <a:solidFill>
                  <a:srgbClr val="FF0000"/>
                </a:solidFill>
              </a:rPr>
              <a:t>αμινογλυκοσίδης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για τις πρώτες ημέρες θεραπείας, λόγω της ταχείας βακτηριοκτόνου δράσης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Για τον ασθενή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l-GR" sz="2800" dirty="0" smtClean="0">
                <a:solidFill>
                  <a:srgbClr val="FF0000"/>
                </a:solidFill>
              </a:rPr>
              <a:t>κοινότητας ή </a:t>
            </a:r>
            <a:r>
              <a:rPr lang="el-GR" sz="2800" dirty="0" err="1" smtClean="0">
                <a:solidFill>
                  <a:srgbClr val="FF0000"/>
                </a:solidFill>
              </a:rPr>
              <a:t>ενδονοσοκομειακό</a:t>
            </a:r>
            <a:r>
              <a:rPr lang="el-GR" sz="2800" dirty="0" smtClean="0">
                <a:solidFill>
                  <a:srgbClr val="FF0000"/>
                </a:solidFill>
              </a:rPr>
              <a:t> εκτός ΜΕΘ) </a:t>
            </a: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με παρουσία παραγόντων </a:t>
            </a:r>
            <a:r>
              <a:rPr lang="el-GR" sz="2800" dirty="0" smtClean="0">
                <a:solidFill>
                  <a:srgbClr val="FF0000"/>
                </a:solidFill>
              </a:rPr>
              <a:t>κινδύνου για</a:t>
            </a:r>
            <a:br>
              <a:rPr lang="el-GR" sz="2800" dirty="0" smtClean="0">
                <a:solidFill>
                  <a:srgbClr val="FF0000"/>
                </a:solidFill>
              </a:rPr>
            </a:br>
            <a:r>
              <a:rPr lang="el-GR" sz="2800" dirty="0" smtClean="0">
                <a:solidFill>
                  <a:srgbClr val="FF0000"/>
                </a:solidFill>
              </a:rPr>
              <a:t>λοίμωξη από </a:t>
            </a:r>
            <a:r>
              <a:rPr lang="el-GR" sz="2800" dirty="0" err="1" smtClean="0">
                <a:solidFill>
                  <a:srgbClr val="FF0000"/>
                </a:solidFill>
              </a:rPr>
              <a:t>πολυανθεκτικά</a:t>
            </a:r>
            <a:r>
              <a:rPr lang="el-GR" sz="2800" dirty="0" smtClean="0">
                <a:solidFill>
                  <a:srgbClr val="FF0000"/>
                </a:solidFill>
              </a:rPr>
              <a:t> παθογόνα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4000528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Ανεξαρτήτως προέλευσης της λοίμωξης προτεινόμενο </a:t>
            </a:r>
            <a:r>
              <a:rPr lang="el-GR" sz="2800" dirty="0" err="1" smtClean="0"/>
              <a:t>αντιμικροβιακό</a:t>
            </a:r>
            <a:r>
              <a:rPr lang="el-GR" sz="2800" dirty="0" smtClean="0"/>
              <a:t> είναι μία άπαξ δόση </a:t>
            </a:r>
            <a:r>
              <a:rPr lang="el-GR" sz="2800" dirty="0" smtClean="0">
                <a:solidFill>
                  <a:srgbClr val="FF0000"/>
                </a:solidFill>
              </a:rPr>
              <a:t>2g </a:t>
            </a:r>
            <a:r>
              <a:rPr lang="el-GR" sz="2800" dirty="0" err="1" smtClean="0">
                <a:solidFill>
                  <a:srgbClr val="FF0000"/>
                </a:solidFill>
              </a:rPr>
              <a:t>μεροπενέμης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/>
              <a:t>ακολουθούμενη από άπαξ δόση </a:t>
            </a:r>
            <a:r>
              <a:rPr lang="el-GR" sz="2800" dirty="0" smtClean="0">
                <a:solidFill>
                  <a:srgbClr val="FF0000"/>
                </a:solidFill>
              </a:rPr>
              <a:t>1g </a:t>
            </a:r>
            <a:r>
              <a:rPr lang="el-GR" sz="2800" dirty="0" err="1" smtClean="0">
                <a:solidFill>
                  <a:srgbClr val="FF0000"/>
                </a:solidFill>
              </a:rPr>
              <a:t>βανκομυκίνης</a:t>
            </a:r>
            <a:r>
              <a:rPr lang="el-GR" sz="2800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 Η συνέχιση της αγωγής τροποποιείται ανάλογα με τη νεφρική λειτουργία και την πιθανή εστία της λοίμωξης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Για τον νοσοκομειακό ασθενή εκτός ΜΕΘ </a:t>
            </a:r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χωρίς </a:t>
            </a:r>
            <a:r>
              <a:rPr lang="el-GR" sz="3200" dirty="0" smtClean="0">
                <a:solidFill>
                  <a:srgbClr val="FF0000"/>
                </a:solidFill>
              </a:rPr>
              <a:t>παράγοντες κινδύνου από </a:t>
            </a:r>
            <a:r>
              <a:rPr lang="el-GR" sz="3200" dirty="0" err="1" smtClean="0">
                <a:solidFill>
                  <a:srgbClr val="FF0000"/>
                </a:solidFill>
              </a:rPr>
              <a:t>πολυανθεκτικά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928802"/>
            <a:ext cx="8786842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 </a:t>
            </a:r>
            <a:r>
              <a:rPr lang="el-GR" sz="2800" dirty="0" smtClean="0"/>
              <a:t>1 άπαξ δόση </a:t>
            </a:r>
            <a:r>
              <a:rPr lang="en-GB" sz="2800" dirty="0" smtClean="0">
                <a:solidFill>
                  <a:srgbClr val="FF0000"/>
                </a:solidFill>
              </a:rPr>
              <a:t>4,5g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</a:rPr>
              <a:t>πιπερακιλλίνης</a:t>
            </a:r>
            <a:r>
              <a:rPr lang="el-GR" sz="2800" dirty="0" smtClean="0">
                <a:solidFill>
                  <a:srgbClr val="FF0000"/>
                </a:solidFill>
              </a:rPr>
              <a:t>/</a:t>
            </a:r>
            <a:r>
              <a:rPr lang="el-GR" sz="2800" dirty="0" err="1" smtClean="0">
                <a:solidFill>
                  <a:srgbClr val="FF0000"/>
                </a:solidFill>
              </a:rPr>
              <a:t>ταζομπακτάμης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/>
              <a:t>ακολουθούμενη από άπαξ δόση </a:t>
            </a:r>
            <a:r>
              <a:rPr lang="el-GR" sz="2800" dirty="0" smtClean="0">
                <a:solidFill>
                  <a:srgbClr val="FF0000"/>
                </a:solidFill>
              </a:rPr>
              <a:t>1</a:t>
            </a:r>
            <a:r>
              <a:rPr lang="en-GB" sz="2800" dirty="0" smtClean="0">
                <a:solidFill>
                  <a:srgbClr val="FF0000"/>
                </a:solidFill>
              </a:rPr>
              <a:t>g </a:t>
            </a:r>
            <a:r>
              <a:rPr lang="el-GR" sz="2800" dirty="0" err="1" smtClean="0">
                <a:solidFill>
                  <a:srgbClr val="FF0000"/>
                </a:solidFill>
              </a:rPr>
              <a:t>βανκομυκίνης</a:t>
            </a:r>
            <a:r>
              <a:rPr lang="el-GR" sz="28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Στη συνέχεια με βάση την πιθανή εστία (π.χ. ούρα, πνεύμονας, χοληφόρα, ΚΝΣ)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Για τον ασθενή που εκδηλώνει σήψη ενώ νοσηλεύεται σε ΜΕΘ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Προτείνεται φόρτιση με 200mg </a:t>
            </a:r>
            <a:r>
              <a:rPr lang="el-GR" sz="2800" dirty="0" err="1" smtClean="0"/>
              <a:t>τιγκεκυκλίνης</a:t>
            </a:r>
            <a:r>
              <a:rPr lang="el-GR" sz="2800" dirty="0" smtClean="0"/>
              <a:t> και 9 x 10</a:t>
            </a:r>
            <a:r>
              <a:rPr lang="el-GR" sz="2800" baseline="30000" dirty="0" smtClean="0"/>
              <a:t>6</a:t>
            </a:r>
            <a:r>
              <a:rPr lang="el-GR" sz="2800" dirty="0" smtClean="0"/>
              <a:t> IU </a:t>
            </a:r>
            <a:r>
              <a:rPr lang="el-GR" sz="2800" dirty="0" err="1" smtClean="0"/>
              <a:t>κολιστίνης</a:t>
            </a:r>
            <a:r>
              <a:rPr lang="el-GR" sz="28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 Η συνέχιση της αγωγής, όσον αφορά τη </a:t>
            </a:r>
            <a:r>
              <a:rPr lang="el-GR" sz="2800" dirty="0" err="1" smtClean="0"/>
              <a:t>κολιστίνη</a:t>
            </a:r>
            <a:r>
              <a:rPr lang="el-GR" sz="2800" dirty="0" smtClean="0"/>
              <a:t>, τροποποιείται ανάλογα με τη νεφρική λειτουργία.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14348" y="1582341"/>
            <a:ext cx="82153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/>
              <a:t>Συνιστάται αποκλιμάκωση ανάλογα με τα αποτελέσματα των καλλιεργειών δηλαδή, διακοπή χορηγούμενης </a:t>
            </a:r>
            <a:r>
              <a:rPr lang="el-GR" sz="2800" dirty="0" err="1" smtClean="0"/>
              <a:t>αντισταφυλοκοκκικής</a:t>
            </a:r>
            <a:r>
              <a:rPr lang="el-GR" sz="2800" dirty="0" smtClean="0"/>
              <a:t> αγωγής εφόσον δεν απομονωθούν στελέχη </a:t>
            </a:r>
            <a:r>
              <a:rPr lang="el-GR" sz="2800" dirty="0" err="1" smtClean="0"/>
              <a:t>σταφυλοκόκκου</a:t>
            </a:r>
            <a:r>
              <a:rPr lang="el-GR" sz="2800" dirty="0" smtClean="0"/>
              <a:t> από τις καλλιέργειες, ή τροποποίηση σε </a:t>
            </a:r>
            <a:r>
              <a:rPr lang="el-GR" sz="2800" dirty="0" err="1" smtClean="0"/>
              <a:t>αντιμικροβιακό</a:t>
            </a:r>
            <a:r>
              <a:rPr lang="el-GR" sz="2800" dirty="0" smtClean="0"/>
              <a:t> στενότερου φάσματος ή διακοπή των αντιβιοτικών αν αποδειχθεί ότι δεν πρόκειται για λοίμωξη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Διάρκεια θεραπείας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/>
              <a:t>7–10 </a:t>
            </a:r>
            <a:r>
              <a:rPr lang="el-GR" sz="2800" dirty="0" smtClean="0"/>
              <a:t>ημέρες είναι συνήθως επαρκείς για τις περισσότερες λοιμώξεις που συνοδεύονται από σήψη και σηπτικό</a:t>
            </a:r>
            <a:r>
              <a:rPr lang="en-US" sz="2800" dirty="0" smtClean="0"/>
              <a:t> shock</a:t>
            </a:r>
            <a:endParaRPr lang="el-GR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Μεγαλύτερη διάρκεια απαιτείται όταν υπάρχει αργή κλινική ανταπόκριση, αποστήματα (μη παροχέτευση της εστίας λοίμωξης), βακτηριαιμία από </a:t>
            </a:r>
            <a:r>
              <a:rPr lang="en-US" sz="2800" dirty="0" smtClean="0"/>
              <a:t>S. </a:t>
            </a:r>
            <a:r>
              <a:rPr lang="en-US" sz="2800" dirty="0" err="1" smtClean="0"/>
              <a:t>aureus</a:t>
            </a:r>
            <a:r>
              <a:rPr lang="en-US" sz="2800" dirty="0" smtClean="0"/>
              <a:t>, </a:t>
            </a:r>
            <a:r>
              <a:rPr lang="el-GR" sz="2800" dirty="0" smtClean="0"/>
              <a:t>μερικές</a:t>
            </a:r>
            <a:r>
              <a:rPr lang="en-US" sz="2800" dirty="0" smtClean="0"/>
              <a:t> fungal and viral infections, </a:t>
            </a:r>
            <a:r>
              <a:rPr lang="el-GR" sz="2800" dirty="0" err="1" smtClean="0"/>
              <a:t>ανοκαταστολή</a:t>
            </a:r>
            <a:r>
              <a:rPr lang="el-GR" sz="2800" dirty="0" smtClean="0"/>
              <a:t> (συμπεριλαμβανομένης της </a:t>
            </a:r>
            <a:r>
              <a:rPr lang="el-GR" sz="2800" dirty="0" err="1" smtClean="0"/>
              <a:t>ουδετεροπενίας</a:t>
            </a:r>
            <a:r>
              <a:rPr lang="el-GR" sz="2800" dirty="0" smtClean="0"/>
              <a:t>)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Procalcitonin</a:t>
            </a:r>
            <a:r>
              <a:rPr lang="en-US" b="1" dirty="0" smtClean="0">
                <a:solidFill>
                  <a:srgbClr val="FF0000"/>
                </a:solidFill>
              </a:rPr>
              <a:t> levels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procalcitonin</a:t>
            </a:r>
            <a:r>
              <a:rPr lang="en-US" sz="2800" dirty="0" smtClean="0"/>
              <a:t> levels can be used</a:t>
            </a:r>
            <a:r>
              <a:rPr lang="el-GR" sz="2800" dirty="0" smtClean="0"/>
              <a:t> </a:t>
            </a:r>
            <a:r>
              <a:rPr lang="en-US" sz="2800" dirty="0" smtClean="0"/>
              <a:t>to support the discontinuation of empiric antibiotics</a:t>
            </a:r>
            <a:r>
              <a:rPr lang="el-GR" sz="2800" dirty="0" smtClean="0"/>
              <a:t> </a:t>
            </a:r>
            <a:r>
              <a:rPr lang="en-US" sz="2800" dirty="0" smtClean="0"/>
              <a:t>in patients who initially appeared to have</a:t>
            </a:r>
            <a:r>
              <a:rPr lang="el-GR" sz="2800" dirty="0" smtClean="0"/>
              <a:t> </a:t>
            </a:r>
            <a:r>
              <a:rPr lang="en-US" sz="2800" dirty="0" smtClean="0"/>
              <a:t>sepsis, but subsequently have limited clinical evidence</a:t>
            </a:r>
            <a:r>
              <a:rPr lang="el-GR" sz="2800" dirty="0" smtClean="0"/>
              <a:t> </a:t>
            </a:r>
            <a:r>
              <a:rPr lang="en-GB" sz="2800" dirty="0" smtClean="0"/>
              <a:t>of infection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Ν</a:t>
            </a:r>
            <a:r>
              <a:rPr lang="el-GR" dirty="0" smtClean="0">
                <a:solidFill>
                  <a:srgbClr val="FF0000"/>
                </a:solidFill>
              </a:rPr>
              <a:t>οσοκομειακή </a:t>
            </a:r>
            <a:r>
              <a:rPr lang="el-GR" dirty="0">
                <a:solidFill>
                  <a:srgbClr val="FF0000"/>
                </a:solidFill>
              </a:rPr>
              <a:t>ουρολοίμωξη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/>
              <a:t>Οι ουρολοιμώξεις είναι το συχνότερο αίτιο </a:t>
            </a:r>
            <a:r>
              <a:rPr lang="el-GR" sz="2800" dirty="0" smtClean="0"/>
              <a:t>νοσοκομειακής</a:t>
            </a:r>
            <a:r>
              <a:rPr lang="en-US" sz="2800" dirty="0" smtClean="0"/>
              <a:t> </a:t>
            </a:r>
            <a:r>
              <a:rPr lang="el-GR" sz="2800" dirty="0" smtClean="0"/>
              <a:t>λοίμωξης</a:t>
            </a:r>
            <a:endParaRPr lang="el-GR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Η χρήση </a:t>
            </a:r>
            <a:r>
              <a:rPr lang="el-GR" dirty="0" err="1" smtClean="0">
                <a:solidFill>
                  <a:srgbClr val="FF0000"/>
                </a:solidFill>
              </a:rPr>
              <a:t>ουροκαθετήρα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      </a:t>
            </a:r>
            <a:r>
              <a:rPr lang="el-GR" sz="2800" b="1" i="1" dirty="0" smtClean="0">
                <a:solidFill>
                  <a:srgbClr val="C00000"/>
                </a:solidFill>
              </a:rPr>
              <a:t>πρέπει </a:t>
            </a:r>
            <a:r>
              <a:rPr lang="el-GR" sz="2800" b="1" i="1" dirty="0">
                <a:solidFill>
                  <a:srgbClr val="C00000"/>
                </a:solidFill>
              </a:rPr>
              <a:t>να </a:t>
            </a:r>
            <a:r>
              <a:rPr lang="el-GR" sz="2800" b="1" i="1" dirty="0" smtClean="0">
                <a:solidFill>
                  <a:srgbClr val="C00000"/>
                </a:solidFill>
              </a:rPr>
              <a:t>αφορά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l-GR" sz="2800" b="1" i="1" dirty="0" smtClean="0">
                <a:solidFill>
                  <a:srgbClr val="C00000"/>
                </a:solidFill>
              </a:rPr>
              <a:t>μόνο </a:t>
            </a:r>
            <a:r>
              <a:rPr lang="el-GR" sz="2800" b="1" i="1" dirty="0">
                <a:solidFill>
                  <a:srgbClr val="C00000"/>
                </a:solidFill>
              </a:rPr>
              <a:t>συγκεκριμένες </a:t>
            </a:r>
            <a:r>
              <a:rPr lang="el-GR" sz="2800" b="1" i="1" dirty="0" smtClean="0">
                <a:solidFill>
                  <a:srgbClr val="C00000"/>
                </a:solidFill>
              </a:rPr>
              <a:t>ενδείξεις</a:t>
            </a:r>
            <a:endParaRPr lang="en-US" sz="2800" b="1" i="1" dirty="0" smtClean="0">
              <a:solidFill>
                <a:srgbClr val="C0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 χειρουργικές </a:t>
            </a:r>
            <a:r>
              <a:rPr lang="el-GR" sz="2800" dirty="0"/>
              <a:t>επεμβάσεις </a:t>
            </a:r>
            <a:r>
              <a:rPr lang="el-GR" sz="2800" dirty="0" smtClean="0"/>
              <a:t>ουροποιογεννητικού </a:t>
            </a:r>
            <a:r>
              <a:rPr lang="el-GR" sz="2800" dirty="0"/>
              <a:t>και </a:t>
            </a:r>
            <a:r>
              <a:rPr lang="el-GR" sz="2800" dirty="0" err="1"/>
              <a:t>περινεϊκής</a:t>
            </a:r>
            <a:r>
              <a:rPr lang="el-GR" sz="2800" dirty="0"/>
              <a:t> </a:t>
            </a:r>
            <a:r>
              <a:rPr lang="el-GR" sz="2800" dirty="0" smtClean="0"/>
              <a:t>χώρας </a:t>
            </a: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επίσχεση </a:t>
            </a:r>
            <a:r>
              <a:rPr lang="el-GR" sz="2800" dirty="0"/>
              <a:t>ούρων </a:t>
            </a:r>
            <a:endParaRPr lang="el-GR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κατακλίσεις</a:t>
            </a:r>
            <a:endParaRPr lang="el-GR" sz="28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/>
              <a:t>διαχείριση ισοζυγίου υγρών σε σοβαρά πάσχοντες ασθενείς </a:t>
            </a:r>
            <a:r>
              <a:rPr lang="el-GR" sz="2800" dirty="0" smtClean="0"/>
              <a:t>ή</a:t>
            </a:r>
            <a:r>
              <a:rPr lang="en-US" sz="2800" dirty="0" smtClean="0"/>
              <a:t> </a:t>
            </a:r>
            <a:r>
              <a:rPr lang="el-GR" sz="2800" dirty="0" smtClean="0"/>
              <a:t>ασθενείς </a:t>
            </a:r>
            <a:r>
              <a:rPr lang="el-GR" sz="2800" dirty="0"/>
              <a:t>με νόσο σε τελικό </a:t>
            </a:r>
            <a:r>
              <a:rPr lang="el-GR" sz="2800" dirty="0" smtClean="0"/>
              <a:t>στάδιο </a:t>
            </a: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l-GR" sz="2800" dirty="0"/>
              <a:t>πρέπει να </a:t>
            </a:r>
            <a:r>
              <a:rPr lang="el-GR" sz="2800" dirty="0" smtClean="0"/>
              <a:t>παραμένει </a:t>
            </a:r>
            <a:r>
              <a:rPr lang="el-GR" sz="2800" dirty="0"/>
              <a:t>για το ελάχιστο δυνατό χρονικό διάστημα.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 l="6014" r="6615"/>
          <a:stretch>
            <a:fillRect/>
          </a:stretch>
        </p:blipFill>
        <p:spPr bwMode="auto">
          <a:xfrm>
            <a:off x="0" y="0"/>
            <a:ext cx="8892000" cy="68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ΑΛΓΟΡΙΘΜΟΣ ΑΝΤΙΜΕΤΩΠΙΣΗΣ ΣΗΠΤΙΚΟΥ ΑΣΘΕΝΟΥΣ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90778"/>
            <a:ext cx="8648700" cy="596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Ν</a:t>
            </a:r>
            <a:r>
              <a:rPr lang="el-GR" sz="3600" b="1" dirty="0" smtClean="0">
                <a:solidFill>
                  <a:srgbClr val="FF0000"/>
                </a:solidFill>
              </a:rPr>
              <a:t>οσοκομειακή </a:t>
            </a:r>
            <a:r>
              <a:rPr lang="el-GR" sz="3600" b="1" dirty="0">
                <a:solidFill>
                  <a:srgbClr val="FF0000"/>
                </a:solidFill>
              </a:rPr>
              <a:t>ουρολοίμωξη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fontScale="70000" lnSpcReduction="2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3800" dirty="0"/>
              <a:t>Οι </a:t>
            </a:r>
            <a:r>
              <a:rPr lang="el-GR" sz="3800" dirty="0" err="1"/>
              <a:t>κινολόνες</a:t>
            </a:r>
            <a:r>
              <a:rPr lang="el-GR" sz="3800" dirty="0"/>
              <a:t> δεν χρησιμοποιούνται σε εμπειρική </a:t>
            </a:r>
            <a:r>
              <a:rPr lang="el-GR" sz="3800" dirty="0" smtClean="0"/>
              <a:t>θεραπεία </a:t>
            </a:r>
            <a:r>
              <a:rPr lang="el-GR" sz="3800" dirty="0"/>
              <a:t>εκτός κι αν υπάρχουν </a:t>
            </a:r>
            <a:r>
              <a:rPr lang="el-GR" sz="3800" dirty="0" smtClean="0"/>
              <a:t>επιδημιολογικά </a:t>
            </a:r>
            <a:r>
              <a:rPr lang="el-GR" sz="3800" dirty="0"/>
              <a:t>δεδομένα υψηλής ποσοστιαίας ευαισθησίας </a:t>
            </a:r>
            <a:r>
              <a:rPr lang="el-GR" sz="3800" dirty="0" smtClean="0"/>
              <a:t>των</a:t>
            </a:r>
            <a:r>
              <a:rPr lang="en-US" sz="3800" dirty="0" smtClean="0"/>
              <a:t> </a:t>
            </a:r>
            <a:r>
              <a:rPr lang="el-GR" sz="3800" dirty="0" smtClean="0"/>
              <a:t>νοσοκομειακών </a:t>
            </a:r>
            <a:r>
              <a:rPr lang="el-GR" sz="3800" dirty="0" err="1" smtClean="0"/>
              <a:t>ουροπαθογόνων</a:t>
            </a:r>
            <a:endParaRPr lang="en-US" sz="3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3800" dirty="0"/>
              <a:t>Η </a:t>
            </a:r>
            <a:r>
              <a:rPr lang="el-GR" sz="3800" dirty="0" err="1"/>
              <a:t>αμινογλυκοσίδη</a:t>
            </a:r>
            <a:r>
              <a:rPr lang="el-GR" sz="3800" dirty="0"/>
              <a:t> χορηγείται σε συνδυασμό για τα 3 </a:t>
            </a:r>
            <a:r>
              <a:rPr lang="el-GR" sz="3800" dirty="0" smtClean="0"/>
              <a:t>πρώτα</a:t>
            </a:r>
            <a:r>
              <a:rPr lang="en-US" sz="3800" dirty="0" smtClean="0"/>
              <a:t> </a:t>
            </a:r>
            <a:r>
              <a:rPr lang="el-GR" sz="3800" dirty="0" smtClean="0"/>
              <a:t>24ώρα</a:t>
            </a:r>
            <a:r>
              <a:rPr lang="el-GR" sz="3800" dirty="0"/>
              <a:t>, σε ασθενείς με βακτηριαιμία</a:t>
            </a:r>
            <a:r>
              <a:rPr lang="el-GR" sz="3800" dirty="0" smtClean="0"/>
              <a:t>.</a:t>
            </a:r>
            <a:endParaRPr lang="en-US" sz="3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3800" dirty="0" err="1"/>
              <a:t>Πυελονεφρίτιδα</a:t>
            </a:r>
            <a:r>
              <a:rPr lang="el-GR" sz="3800" dirty="0"/>
              <a:t> από </a:t>
            </a:r>
            <a:r>
              <a:rPr lang="el-GR" sz="3800" dirty="0" err="1"/>
              <a:t>Εντεροβακτηριακά</a:t>
            </a:r>
            <a:r>
              <a:rPr lang="el-GR" sz="3800" dirty="0"/>
              <a:t> ESBL (+) </a:t>
            </a:r>
            <a:r>
              <a:rPr lang="el-GR" sz="3800" dirty="0" smtClean="0"/>
              <a:t>θεραπεύεται </a:t>
            </a:r>
            <a:r>
              <a:rPr lang="el-GR" sz="3800" dirty="0"/>
              <a:t>με </a:t>
            </a:r>
            <a:r>
              <a:rPr lang="el-GR" sz="3800" dirty="0" err="1"/>
              <a:t>πιπερακιλλίνη</a:t>
            </a:r>
            <a:r>
              <a:rPr lang="el-GR" sz="3800" dirty="0"/>
              <a:t>/</a:t>
            </a:r>
            <a:r>
              <a:rPr lang="el-GR" sz="3800" dirty="0" err="1"/>
              <a:t>ταζομπακτάμη</a:t>
            </a:r>
            <a:r>
              <a:rPr lang="el-GR" sz="3800" dirty="0"/>
              <a:t> (εφόσον MIC ≤ </a:t>
            </a:r>
            <a:r>
              <a:rPr lang="el-GR" sz="3800" dirty="0" smtClean="0"/>
              <a:t>16μg/</a:t>
            </a:r>
            <a:r>
              <a:rPr lang="en-US" sz="3800" dirty="0" smtClean="0"/>
              <a:t>ml)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3800" b="1" dirty="0" err="1" smtClean="0"/>
              <a:t>κεφτολοζάνη</a:t>
            </a:r>
            <a:r>
              <a:rPr lang="el-GR" sz="3800" b="1" dirty="0" smtClean="0"/>
              <a:t>/</a:t>
            </a:r>
            <a:r>
              <a:rPr lang="el-GR" sz="3800" b="1" dirty="0" err="1" smtClean="0"/>
              <a:t>ταζομπακτάμη</a:t>
            </a:r>
            <a:r>
              <a:rPr lang="en-US" sz="3800" b="1" dirty="0" smtClean="0"/>
              <a:t>:</a:t>
            </a:r>
            <a:r>
              <a:rPr lang="el-GR" sz="3800" dirty="0"/>
              <a:t> </a:t>
            </a:r>
            <a:r>
              <a:rPr lang="el-GR" sz="3800" dirty="0" err="1"/>
              <a:t>Mόνο</a:t>
            </a:r>
            <a:r>
              <a:rPr lang="el-GR" sz="3800" dirty="0"/>
              <a:t> ως </a:t>
            </a:r>
            <a:r>
              <a:rPr lang="el-GR" sz="3800" dirty="0" err="1"/>
              <a:t>στοχευμένη</a:t>
            </a:r>
            <a:r>
              <a:rPr lang="el-GR" sz="3800" dirty="0"/>
              <a:t> αγωγή επί απομονώσεως </a:t>
            </a:r>
            <a:r>
              <a:rPr lang="el-GR" sz="3800" dirty="0" smtClean="0"/>
              <a:t>μικροοργανισμών </a:t>
            </a:r>
            <a:r>
              <a:rPr lang="el-GR" sz="3800" dirty="0"/>
              <a:t>που παράγουν ESBL και έχουν MIC &gt; 16μg/ml </a:t>
            </a:r>
            <a:r>
              <a:rPr lang="el-GR" sz="3800" dirty="0" smtClean="0"/>
              <a:t>στη</a:t>
            </a:r>
            <a:r>
              <a:rPr lang="en-US" sz="3800" dirty="0" smtClean="0"/>
              <a:t> </a:t>
            </a:r>
            <a:r>
              <a:rPr lang="el-GR" sz="3800" dirty="0" err="1" smtClean="0"/>
              <a:t>πιπερακιλλίνη</a:t>
            </a:r>
            <a:r>
              <a:rPr lang="el-GR" sz="3800" dirty="0" smtClean="0"/>
              <a:t>/</a:t>
            </a:r>
            <a:r>
              <a:rPr lang="el-GR" sz="3800" dirty="0" err="1" smtClean="0"/>
              <a:t>ταζομπακτάμη</a:t>
            </a:r>
            <a:endParaRPr lang="en-US" sz="3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3800" dirty="0" smtClean="0"/>
              <a:t>Η </a:t>
            </a:r>
            <a:r>
              <a:rPr lang="el-GR" sz="3800" dirty="0" err="1" smtClean="0"/>
              <a:t>τιγεκυκλίνη</a:t>
            </a:r>
            <a:r>
              <a:rPr lang="el-GR" sz="3800" dirty="0" smtClean="0"/>
              <a:t> δεν συγκεντρώνεται επαρκώς στο ουροποιητικό και δεν χορηγείται σε ουρολοίμωξη από </a:t>
            </a:r>
            <a:r>
              <a:rPr lang="el-GR" sz="3800" dirty="0" err="1" smtClean="0"/>
              <a:t>πολυανθεκτικά</a:t>
            </a:r>
            <a:r>
              <a:rPr lang="en-US" sz="3800" dirty="0" smtClean="0"/>
              <a:t> </a:t>
            </a:r>
            <a:r>
              <a:rPr lang="el-GR" sz="3800" dirty="0" smtClean="0"/>
              <a:t>βακτήρια.</a:t>
            </a:r>
            <a:endParaRPr lang="en-US" sz="3800" dirty="0" smtClean="0"/>
          </a:p>
          <a:p>
            <a:endParaRPr lang="el-GR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/>
              <a:t>7 ημέρες </a:t>
            </a:r>
            <a:r>
              <a:rPr lang="el-GR" sz="2800" dirty="0" smtClean="0"/>
              <a:t>θεραπεία</a:t>
            </a:r>
            <a:r>
              <a:rPr lang="en-US" sz="2800" dirty="0" smtClean="0"/>
              <a:t> </a:t>
            </a:r>
            <a:r>
              <a:rPr lang="el-GR" sz="2800" dirty="0" smtClean="0"/>
              <a:t>σε</a:t>
            </a:r>
            <a:r>
              <a:rPr lang="en-US" sz="2800" dirty="0" smtClean="0"/>
              <a:t> </a:t>
            </a:r>
            <a:r>
              <a:rPr lang="el-GR" sz="2800" dirty="0" smtClean="0"/>
              <a:t>μη </a:t>
            </a:r>
            <a:r>
              <a:rPr lang="el-GR" sz="2800" dirty="0" err="1" smtClean="0"/>
              <a:t>επιπλεγμένη</a:t>
            </a:r>
            <a:r>
              <a:rPr lang="en-US" sz="2800" dirty="0" smtClean="0"/>
              <a:t> </a:t>
            </a:r>
            <a:r>
              <a:rPr lang="el-GR" sz="2800" dirty="0" err="1" smtClean="0"/>
              <a:t>πυελονεφρίτιδα</a:t>
            </a:r>
            <a:r>
              <a:rPr lang="el-GR" sz="2800" dirty="0" smtClean="0"/>
              <a:t> σε</a:t>
            </a:r>
            <a:r>
              <a:rPr lang="en-US" sz="2800" dirty="0" smtClean="0"/>
              <a:t> </a:t>
            </a:r>
            <a:r>
              <a:rPr lang="el-GR" sz="2800" dirty="0" smtClean="0"/>
              <a:t>γυναίκες</a:t>
            </a:r>
            <a:endParaRPr lang="en-US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/>
              <a:t>10-14 </a:t>
            </a:r>
            <a:r>
              <a:rPr lang="el-GR" sz="2800" dirty="0" smtClean="0"/>
              <a:t>ημέρες</a:t>
            </a:r>
            <a:r>
              <a:rPr lang="en-US" sz="2800" dirty="0" smtClean="0"/>
              <a:t> </a:t>
            </a:r>
            <a:r>
              <a:rPr lang="el-GR" sz="2800" dirty="0" smtClean="0"/>
              <a:t>θεραπείας σε</a:t>
            </a:r>
            <a:r>
              <a:rPr lang="en-US" sz="2800" dirty="0" smtClean="0"/>
              <a:t> </a:t>
            </a:r>
            <a:r>
              <a:rPr lang="el-GR" sz="2800" dirty="0" smtClean="0"/>
              <a:t>άνδρες </a:t>
            </a:r>
            <a:r>
              <a:rPr lang="el-GR" sz="2800" dirty="0"/>
              <a:t>καθώς και </a:t>
            </a:r>
            <a:r>
              <a:rPr lang="el-GR" sz="2800" dirty="0" smtClean="0"/>
              <a:t>σε</a:t>
            </a:r>
            <a:r>
              <a:rPr lang="en-US" sz="2800" dirty="0" smtClean="0"/>
              <a:t> </a:t>
            </a:r>
            <a:r>
              <a:rPr lang="el-GR" sz="2800" dirty="0" smtClean="0"/>
              <a:t>περιπτώσεις </a:t>
            </a:r>
            <a:r>
              <a:rPr lang="el-GR" sz="2800" dirty="0"/>
              <a:t>με </a:t>
            </a:r>
            <a:r>
              <a:rPr lang="el-GR" sz="2800" dirty="0" smtClean="0"/>
              <a:t>συνοδό</a:t>
            </a:r>
            <a:r>
              <a:rPr lang="en-US" sz="2800" dirty="0" smtClean="0"/>
              <a:t> </a:t>
            </a:r>
            <a:r>
              <a:rPr lang="el-GR" sz="2800" dirty="0" smtClean="0"/>
              <a:t>βακτηριαιμία</a:t>
            </a:r>
            <a:r>
              <a:rPr lang="en-US" sz="2800" dirty="0" smtClean="0"/>
              <a:t> </a:t>
            </a:r>
            <a:r>
              <a:rPr lang="el-GR" sz="2800" dirty="0" smtClean="0"/>
              <a:t>ή σήψη</a:t>
            </a:r>
            <a:endParaRPr lang="en-US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/>
              <a:t>Σε ασθενείς με νοσοκομειακή </a:t>
            </a:r>
            <a:r>
              <a:rPr lang="el-GR" sz="2800" dirty="0" err="1"/>
              <a:t>πυελονεφρίτιδα</a:t>
            </a:r>
            <a:r>
              <a:rPr lang="el-GR" sz="2800" dirty="0"/>
              <a:t> </a:t>
            </a:r>
            <a:r>
              <a:rPr lang="el-GR" sz="2800" dirty="0" smtClean="0"/>
              <a:t>συνιστάται</a:t>
            </a:r>
            <a:r>
              <a:rPr lang="en-US" sz="2800" dirty="0" smtClean="0"/>
              <a:t> </a:t>
            </a:r>
            <a:r>
              <a:rPr lang="el-GR" sz="2800" dirty="0" smtClean="0"/>
              <a:t>απεικονιστικός </a:t>
            </a:r>
            <a:r>
              <a:rPr lang="el-GR" sz="2800" dirty="0"/>
              <a:t>έλεγχος νεφρών -ουρητήρων- κύστεως </a:t>
            </a:r>
            <a:r>
              <a:rPr lang="el-GR" sz="2800" dirty="0" smtClean="0"/>
              <a:t>και</a:t>
            </a:r>
            <a:r>
              <a:rPr lang="en-US" sz="2800" dirty="0" smtClean="0"/>
              <a:t> </a:t>
            </a:r>
            <a:r>
              <a:rPr lang="el-GR" sz="2800" dirty="0" smtClean="0"/>
              <a:t>προστάτη </a:t>
            </a:r>
            <a:r>
              <a:rPr lang="el-GR" sz="2800" dirty="0"/>
              <a:t>για διερεύνηση επιπεπλεγμένης λοίμωξης </a:t>
            </a:r>
            <a:r>
              <a:rPr lang="el-GR" sz="2800" dirty="0" smtClean="0"/>
              <a:t>που</a:t>
            </a:r>
            <a:r>
              <a:rPr lang="en-US" sz="2800" dirty="0" smtClean="0"/>
              <a:t> </a:t>
            </a:r>
            <a:r>
              <a:rPr lang="el-GR" sz="2800" dirty="0" smtClean="0"/>
              <a:t>χρήζει </a:t>
            </a:r>
            <a:r>
              <a:rPr lang="el-GR" sz="2800" dirty="0"/>
              <a:t>πιθανής ουρολογικής παρέμβασης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16632"/>
            <a:ext cx="2880320" cy="1162050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Αλγόριθμος αντιμετώπισης ασθενούς με </a:t>
            </a:r>
            <a:r>
              <a:rPr lang="el-GR" sz="2000" b="1" dirty="0" err="1">
                <a:solidFill>
                  <a:srgbClr val="FF0000"/>
                </a:solidFill>
              </a:rPr>
              <a:t>καντιντουρία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2"/>
          </p:nvPr>
        </p:nvSpPr>
        <p:spPr>
          <a:xfrm>
            <a:off x="0" y="1857364"/>
            <a:ext cx="3214710" cy="4691063"/>
          </a:xfrm>
        </p:spPr>
        <p:txBody>
          <a:bodyPr/>
          <a:lstStyle/>
          <a:p>
            <a:r>
              <a:rPr lang="el-GR" sz="1800" dirty="0">
                <a:solidFill>
                  <a:srgbClr val="FF0000"/>
                </a:solidFill>
              </a:rPr>
              <a:t>Παράγοντες κινδύνου για διηθητική </a:t>
            </a:r>
            <a:r>
              <a:rPr lang="el-GR" sz="1800" dirty="0" err="1">
                <a:solidFill>
                  <a:srgbClr val="FF0000"/>
                </a:solidFill>
              </a:rPr>
              <a:t>καντιντίαση</a:t>
            </a:r>
            <a:r>
              <a:rPr lang="el-GR" sz="1800" dirty="0">
                <a:solidFill>
                  <a:srgbClr val="FF0000"/>
                </a:solidFill>
              </a:rPr>
              <a:t>: </a:t>
            </a:r>
            <a:endParaRPr lang="en-US" sz="18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1800" dirty="0" err="1" smtClean="0"/>
              <a:t>Ανοσοκατεσταλμένοι</a:t>
            </a:r>
            <a:r>
              <a:rPr lang="el-GR" sz="1800" dirty="0" smtClean="0"/>
              <a:t> </a:t>
            </a:r>
            <a:r>
              <a:rPr lang="el-GR" sz="1800" dirty="0"/>
              <a:t>με μακρά </a:t>
            </a:r>
            <a:r>
              <a:rPr lang="el-GR" sz="1800" dirty="0" smtClean="0"/>
              <a:t>νοσηλεία</a:t>
            </a:r>
            <a:endParaRPr lang="en-US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1800" dirty="0" smtClean="0"/>
              <a:t> </a:t>
            </a:r>
            <a:r>
              <a:rPr lang="el-GR" sz="1800" dirty="0"/>
              <a:t>νοσηλεία σε </a:t>
            </a:r>
            <a:r>
              <a:rPr lang="el-GR" sz="1800" dirty="0" smtClean="0"/>
              <a:t>ΜΕΘ</a:t>
            </a:r>
            <a:endParaRPr lang="en-US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1800" dirty="0" smtClean="0"/>
              <a:t>κακοήθη </a:t>
            </a:r>
            <a:r>
              <a:rPr lang="el-GR" sz="1800" dirty="0"/>
              <a:t>νοσήματα και λήψη ΧΜΘ, παρεντερική διατροφή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1800" dirty="0"/>
              <a:t>προηγούμενη χρήση αντιβιοτικών ευρέος φάσματος</a:t>
            </a:r>
            <a:r>
              <a:rPr lang="el-GR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58578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/>
              <a:t>Οι </a:t>
            </a:r>
            <a:r>
              <a:rPr lang="el-GR" sz="2800" dirty="0" err="1"/>
              <a:t>εχινοκανδίνες</a:t>
            </a:r>
            <a:r>
              <a:rPr lang="el-GR" sz="2800" dirty="0"/>
              <a:t> δεν συγκεντρώνονται επαρκώς στο </a:t>
            </a:r>
            <a:r>
              <a:rPr lang="el-GR" sz="2800" dirty="0" smtClean="0"/>
              <a:t>ουροποιητικό</a:t>
            </a:r>
            <a:endParaRPr lang="en-US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/>
              <a:t>Συνιστάται ταυτοποίηση των στελεχών </a:t>
            </a:r>
            <a:r>
              <a:rPr lang="el-GR" sz="2800" i="1" dirty="0" err="1"/>
              <a:t>Candida</a:t>
            </a:r>
            <a:r>
              <a:rPr lang="el-GR" sz="2800" i="1" dirty="0"/>
              <a:t> </a:t>
            </a:r>
            <a:r>
              <a:rPr lang="el-GR" sz="2800" i="1" dirty="0" err="1" smtClean="0"/>
              <a:t>nonalbicans</a:t>
            </a:r>
            <a:r>
              <a:rPr lang="en-US" sz="2800" i="1" dirty="0" smtClean="0"/>
              <a:t> </a:t>
            </a:r>
            <a:r>
              <a:rPr lang="el-GR" sz="2800" dirty="0" smtClean="0"/>
              <a:t>και </a:t>
            </a:r>
            <a:r>
              <a:rPr lang="el-GR" sz="2800" dirty="0" err="1" smtClean="0"/>
              <a:t>μυκητόγραμμα</a:t>
            </a:r>
            <a:endParaRPr lang="el-GR" sz="2800" dirty="0"/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Επί </a:t>
            </a:r>
            <a:r>
              <a:rPr lang="el-GR" sz="2800" dirty="0"/>
              <a:t>υψηλής αντοχής σε </a:t>
            </a:r>
            <a:r>
              <a:rPr lang="el-GR" sz="2800" dirty="0" err="1"/>
              <a:t>φλουκοναζόλη</a:t>
            </a:r>
            <a:r>
              <a:rPr lang="el-GR" sz="2800" dirty="0"/>
              <a:t> </a:t>
            </a:r>
            <a:r>
              <a:rPr lang="el-GR" sz="2800" i="1" dirty="0"/>
              <a:t>(</a:t>
            </a:r>
            <a:r>
              <a:rPr lang="el-GR" sz="2800" i="1" dirty="0" err="1"/>
              <a:t>Candida</a:t>
            </a:r>
            <a:r>
              <a:rPr lang="el-GR" sz="2800" i="1" dirty="0"/>
              <a:t> </a:t>
            </a:r>
            <a:r>
              <a:rPr lang="el-GR" sz="2800" i="1" dirty="0" err="1" smtClean="0"/>
              <a:t>krusei</a:t>
            </a:r>
            <a:r>
              <a:rPr lang="el-GR" sz="2800" i="1" dirty="0" smtClean="0"/>
              <a:t>,</a:t>
            </a:r>
            <a:r>
              <a:rPr lang="en-US" sz="2800" i="1" dirty="0" smtClean="0"/>
              <a:t> </a:t>
            </a:r>
            <a:r>
              <a:rPr lang="el-GR" sz="2800" i="1" dirty="0" err="1" smtClean="0"/>
              <a:t>Candida</a:t>
            </a:r>
            <a:r>
              <a:rPr lang="el-GR" sz="2800" i="1" dirty="0" smtClean="0"/>
              <a:t> </a:t>
            </a:r>
            <a:r>
              <a:rPr lang="el-GR" sz="2800" i="1" dirty="0" err="1"/>
              <a:t>glabrata</a:t>
            </a:r>
            <a:r>
              <a:rPr lang="el-GR" sz="2800" i="1" dirty="0"/>
              <a:t>) χορηγούνται </a:t>
            </a:r>
            <a:r>
              <a:rPr lang="el-GR" sz="2800" i="1" dirty="0" err="1"/>
              <a:t>βορικοναζόλη</a:t>
            </a:r>
            <a:r>
              <a:rPr lang="el-GR" sz="2800" i="1" dirty="0"/>
              <a:t> ή </a:t>
            </a:r>
            <a:r>
              <a:rPr lang="el-GR" sz="2800" i="1" dirty="0" err="1" smtClean="0"/>
              <a:t>λιποσωμι</a:t>
            </a:r>
            <a:r>
              <a:rPr lang="el-GR" sz="2800" dirty="0" err="1" smtClean="0"/>
              <a:t>κή</a:t>
            </a:r>
            <a:r>
              <a:rPr lang="el-GR" sz="2800" dirty="0" smtClean="0"/>
              <a:t> </a:t>
            </a:r>
            <a:r>
              <a:rPr lang="el-GR" sz="2800" dirty="0" err="1"/>
              <a:t>αμφοτερικίνη</a:t>
            </a:r>
            <a:r>
              <a:rPr lang="el-GR" sz="2800" dirty="0"/>
              <a:t> Β.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Η </a:t>
            </a:r>
            <a:r>
              <a:rPr lang="el-GR" sz="2800" dirty="0"/>
              <a:t>διάρκεια θεραπείας της </a:t>
            </a:r>
            <a:r>
              <a:rPr lang="el-GR" sz="2800" dirty="0" err="1"/>
              <a:t>καντιντιασικής</a:t>
            </a:r>
            <a:r>
              <a:rPr lang="el-GR" sz="2800" dirty="0"/>
              <a:t> </a:t>
            </a:r>
            <a:r>
              <a:rPr lang="el-GR" sz="2800" dirty="0" smtClean="0"/>
              <a:t>ουρολοίμωξης</a:t>
            </a:r>
            <a:r>
              <a:rPr lang="en-US" sz="2800" dirty="0" smtClean="0"/>
              <a:t> </a:t>
            </a:r>
            <a:r>
              <a:rPr lang="el-GR" sz="2800" dirty="0" smtClean="0"/>
              <a:t>είναι </a:t>
            </a:r>
            <a:r>
              <a:rPr lang="el-GR" sz="2800" dirty="0"/>
              <a:t>7 ημέρες. </a:t>
            </a:r>
            <a:endParaRPr lang="en-US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Δεν </a:t>
            </a:r>
            <a:r>
              <a:rPr lang="el-GR" sz="2800" dirty="0"/>
              <a:t>συνιστώνται πλέον οι πλύσεις της </a:t>
            </a:r>
            <a:r>
              <a:rPr lang="el-GR" sz="2800" dirty="0" smtClean="0"/>
              <a:t>ουροδόχου </a:t>
            </a:r>
            <a:r>
              <a:rPr lang="el-GR" sz="2800" dirty="0"/>
              <a:t>κύστεως μέσω του </a:t>
            </a:r>
            <a:r>
              <a:rPr lang="el-GR" sz="2800" dirty="0" err="1"/>
              <a:t>Foley</a:t>
            </a:r>
            <a:r>
              <a:rPr lang="el-GR" sz="2800" dirty="0"/>
              <a:t> με διαλύματα </a:t>
            </a:r>
            <a:r>
              <a:rPr lang="el-GR" sz="2800" dirty="0" err="1" smtClean="0"/>
              <a:t>αμφοτερικίνης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247775"/>
            <a:ext cx="86106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357158" y="1214422"/>
            <a:ext cx="107157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357158" y="1285860"/>
            <a:ext cx="107157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785918" y="5143512"/>
            <a:ext cx="107157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Οξεία χολοκυστίτιδα/ </a:t>
            </a:r>
            <a:r>
              <a:rPr lang="el-GR" sz="3600" dirty="0" err="1" smtClean="0">
                <a:solidFill>
                  <a:srgbClr val="FF0000"/>
                </a:solidFill>
              </a:rPr>
              <a:t>χολαγγειΐτιδα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447528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/>
              <a:t>Σε </a:t>
            </a:r>
            <a:r>
              <a:rPr lang="el-GR" sz="2800" dirty="0" err="1"/>
              <a:t>ανοσοεπαρκείς</a:t>
            </a:r>
            <a:r>
              <a:rPr lang="el-GR" sz="2800" dirty="0"/>
              <a:t> ασθενείς </a:t>
            </a:r>
            <a:r>
              <a:rPr lang="el-GR" sz="2800" dirty="0" err="1"/>
              <a:t>αντιμικροβιακή</a:t>
            </a:r>
            <a:r>
              <a:rPr lang="el-GR" sz="2800" dirty="0"/>
              <a:t> κάλυψη </a:t>
            </a:r>
            <a:r>
              <a:rPr lang="el-GR" sz="2800" dirty="0" smtClean="0"/>
              <a:t>έναντι</a:t>
            </a:r>
            <a:r>
              <a:rPr lang="en-US" sz="2800" dirty="0" smtClean="0"/>
              <a:t> </a:t>
            </a:r>
            <a:r>
              <a:rPr lang="el-GR" sz="2800" dirty="0" smtClean="0"/>
              <a:t>του </a:t>
            </a:r>
            <a:r>
              <a:rPr lang="el-GR" sz="2800" dirty="0"/>
              <a:t>εντεροκόκκου δεν είναι αναγκαία καθώς η λοιμογόνος </a:t>
            </a:r>
            <a:r>
              <a:rPr lang="el-GR" sz="2800" dirty="0" smtClean="0"/>
              <a:t>δύναμη </a:t>
            </a:r>
            <a:r>
              <a:rPr lang="el-GR" sz="2800" dirty="0"/>
              <a:t>του δεν έχει </a:t>
            </a:r>
            <a:r>
              <a:rPr lang="el-GR" sz="2800" dirty="0" smtClean="0"/>
              <a:t>καταδειχθεί</a:t>
            </a:r>
            <a:endParaRPr lang="en-US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σε επιλεγμένους</a:t>
            </a:r>
            <a:r>
              <a:rPr lang="en-US" sz="2800" dirty="0" smtClean="0"/>
              <a:t> </a:t>
            </a:r>
            <a:r>
              <a:rPr lang="el-GR" sz="2800" dirty="0" err="1" smtClean="0"/>
              <a:t>ανοσοκατασταλμένους</a:t>
            </a:r>
            <a:r>
              <a:rPr lang="el-GR" sz="2800" dirty="0" smtClean="0"/>
              <a:t> </a:t>
            </a:r>
            <a:r>
              <a:rPr lang="el-GR" sz="2800" dirty="0"/>
              <a:t>ασθενείς </a:t>
            </a:r>
            <a:r>
              <a:rPr lang="en-US" sz="2800" dirty="0" smtClean="0"/>
              <a:t>(</a:t>
            </a:r>
            <a:r>
              <a:rPr lang="el-GR" sz="2800" dirty="0" smtClean="0"/>
              <a:t>π.χ. μεταμόσχευση ήπατος) </a:t>
            </a:r>
            <a:r>
              <a:rPr lang="el-GR" sz="2800" dirty="0"/>
              <a:t>η </a:t>
            </a:r>
            <a:r>
              <a:rPr lang="el-GR" sz="2800" dirty="0" err="1"/>
              <a:t>αντιμικροβιακή</a:t>
            </a:r>
            <a:r>
              <a:rPr lang="el-GR" sz="2800" dirty="0"/>
              <a:t> κάλυψη έναντι του </a:t>
            </a:r>
            <a:r>
              <a:rPr lang="el-GR" sz="2800" dirty="0" smtClean="0"/>
              <a:t>εντεροκόκκου θεωρείται επιβεβλημένη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/>
              <a:t>Αναερόβιοι μικροοργανισμοί μπορεί να συνυπάρχουν </a:t>
            </a:r>
            <a:r>
              <a:rPr lang="el-GR" sz="2800" dirty="0" smtClean="0"/>
              <a:t>αλλά δεν </a:t>
            </a:r>
            <a:r>
              <a:rPr lang="el-GR" sz="2800" dirty="0"/>
              <a:t>είναι σαφές αν συμμετέχουν στην φλεγμονώδη </a:t>
            </a:r>
            <a:r>
              <a:rPr lang="el-GR" sz="2800" dirty="0" smtClean="0"/>
              <a:t>διαδικασία.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err="1" smtClean="0"/>
              <a:t>Αντιμικροβιακή</a:t>
            </a:r>
            <a:r>
              <a:rPr lang="el-GR" sz="2800" dirty="0" smtClean="0"/>
              <a:t> </a:t>
            </a:r>
            <a:r>
              <a:rPr lang="el-GR" sz="2800" dirty="0"/>
              <a:t>κάλυψη έναντι </a:t>
            </a:r>
            <a:r>
              <a:rPr lang="el-GR" sz="2800" dirty="0" err="1"/>
              <a:t>αναεροβίων</a:t>
            </a:r>
            <a:r>
              <a:rPr lang="el-GR" sz="2800" dirty="0"/>
              <a:t> </a:t>
            </a:r>
            <a:r>
              <a:rPr lang="el-GR" sz="2800" dirty="0" smtClean="0"/>
              <a:t>ενδείκνυται μόνο </a:t>
            </a:r>
            <a:r>
              <a:rPr lang="el-GR" sz="2800" dirty="0"/>
              <a:t>σε ασθενείς με υποτροπιάζοντα επεισόδια ή </a:t>
            </a:r>
            <a:r>
              <a:rPr lang="el-GR" sz="2800" dirty="0" smtClean="0"/>
              <a:t>λοιμώξεις μετά </a:t>
            </a:r>
            <a:r>
              <a:rPr lang="el-GR" sz="2800" dirty="0"/>
              <a:t>από χειρουργικούς χειρισμούς στα χοληφόρα και </a:t>
            </a:r>
            <a:r>
              <a:rPr lang="el-GR" sz="2800" dirty="0" smtClean="0"/>
              <a:t>σε ασθενείς </a:t>
            </a:r>
            <a:r>
              <a:rPr lang="el-GR" sz="2800" dirty="0"/>
              <a:t>με σακχαρώδη διαβήτη</a:t>
            </a:r>
            <a:r>
              <a:rPr lang="el-GR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Οξεία χολοκυστίτιδα/ </a:t>
            </a:r>
            <a:r>
              <a:rPr lang="el-GR" sz="3200" dirty="0" err="1" smtClean="0">
                <a:solidFill>
                  <a:srgbClr val="FF0000"/>
                </a:solidFill>
              </a:rPr>
              <a:t>χολαγγειΐτιδα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dirty="0" err="1"/>
              <a:t>Χολοκυστεκτομή</a:t>
            </a:r>
            <a:r>
              <a:rPr lang="el-GR" dirty="0"/>
              <a:t> πρέπει να διενεργείται εντός των </a:t>
            </a:r>
            <a:r>
              <a:rPr lang="el-GR" dirty="0" smtClean="0"/>
              <a:t>πρώτων 48 </a:t>
            </a:r>
            <a:r>
              <a:rPr lang="el-GR" dirty="0"/>
              <a:t>ωρών ή αφού ηρεμήσει η φλεγμονή, κατά το </a:t>
            </a:r>
            <a:r>
              <a:rPr lang="el-GR" dirty="0" smtClean="0"/>
              <a:t>διάστημα νοσηλείας</a:t>
            </a:r>
            <a:r>
              <a:rPr lang="el-GR" dirty="0"/>
              <a:t>, τα δε </a:t>
            </a:r>
            <a:r>
              <a:rPr lang="el-GR" dirty="0" err="1"/>
              <a:t>αντιμικροβιακά</a:t>
            </a:r>
            <a:r>
              <a:rPr lang="el-GR" dirty="0"/>
              <a:t> διακόπτονται αμέσως </a:t>
            </a:r>
            <a:r>
              <a:rPr lang="el-GR" dirty="0" smtClean="0"/>
              <a:t>μετά </a:t>
            </a:r>
            <a:r>
              <a:rPr lang="el-GR" dirty="0"/>
              <a:t>την χειρουργική αφαίρεση της χοληδόχου κύστεως, </a:t>
            </a:r>
            <a:r>
              <a:rPr lang="el-GR" dirty="0" smtClean="0"/>
              <a:t>σε </a:t>
            </a:r>
            <a:r>
              <a:rPr lang="el-GR" dirty="0" err="1" smtClean="0"/>
              <a:t>ανεπίπλεκτα</a:t>
            </a:r>
            <a:r>
              <a:rPr lang="el-GR" dirty="0" smtClean="0"/>
              <a:t> </a:t>
            </a:r>
            <a:r>
              <a:rPr lang="el-GR" dirty="0"/>
              <a:t>επεισόδια</a:t>
            </a:r>
            <a:r>
              <a:rPr lang="el-GR" dirty="0" smtClean="0"/>
              <a:t>.</a:t>
            </a:r>
          </a:p>
          <a:p>
            <a:pPr algn="just"/>
            <a:r>
              <a:rPr lang="el-GR" dirty="0" smtClean="0"/>
              <a:t> </a:t>
            </a:r>
            <a:r>
              <a:rPr lang="el-GR" dirty="0"/>
              <a:t>Σε ασθενείς υψηλού κινδύνου </a:t>
            </a:r>
            <a:r>
              <a:rPr lang="el-GR" dirty="0" smtClean="0"/>
              <a:t>με κλινική </a:t>
            </a:r>
            <a:r>
              <a:rPr lang="el-GR" dirty="0"/>
              <a:t>υποψία ρήξης χοληδόχου κύστης ή και </a:t>
            </a:r>
            <a:r>
              <a:rPr lang="el-GR" dirty="0" smtClean="0"/>
              <a:t>γάγγραινας αρχικά </a:t>
            </a:r>
            <a:r>
              <a:rPr lang="el-GR" dirty="0"/>
              <a:t>προτιμάται παροχέτευση με </a:t>
            </a:r>
            <a:r>
              <a:rPr lang="el-GR" dirty="0" err="1"/>
              <a:t>χολοκυστοστομία</a:t>
            </a:r>
            <a:r>
              <a:rPr lang="el-GR" dirty="0"/>
              <a:t> </a:t>
            </a:r>
            <a:r>
              <a:rPr lang="el-GR" dirty="0" smtClean="0"/>
              <a:t>και αντιβιοτικά </a:t>
            </a:r>
            <a:r>
              <a:rPr lang="el-GR" dirty="0"/>
              <a:t>με βάση τους παράγοντες κινδύνου για </a:t>
            </a:r>
            <a:r>
              <a:rPr lang="el-GR" dirty="0" smtClean="0"/>
              <a:t>ανθεκτικά στελέχη </a:t>
            </a:r>
            <a:r>
              <a:rPr lang="el-GR" dirty="0"/>
              <a:t>ή το αποτέλεσμα της </a:t>
            </a:r>
            <a:r>
              <a:rPr lang="el-GR" dirty="0" smtClean="0"/>
              <a:t>καλλιέργειας.</a:t>
            </a:r>
          </a:p>
          <a:p>
            <a:pPr algn="just"/>
            <a:r>
              <a:rPr lang="el-GR" dirty="0" smtClean="0"/>
              <a:t>Σε ασθενείς που ανταποκρίνονται στην συντηρητική αγωγή, η ERCP μπορεί να διενεργηθεί προγραμματισμένα τις επόμενες 24-48 ώρες. Σε περίπτωση μη ανταπόκρισης, απαιτείται επείγουσα παροχέτευση του χοληδόχου πόρου.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836712"/>
          </a:xfrm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 Οξεία χολοκυστίτιδα και </a:t>
            </a:r>
            <a:r>
              <a:rPr lang="el-GR" sz="3200" dirty="0" err="1" smtClean="0">
                <a:solidFill>
                  <a:srgbClr val="FF0000"/>
                </a:solidFill>
              </a:rPr>
              <a:t>χολαγειΐτιδα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endParaRPr lang="el-G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8295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81724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Οξεία χολοκυστίτιδα και </a:t>
            </a:r>
            <a:r>
              <a:rPr lang="el-GR" dirty="0" err="1" smtClean="0">
                <a:solidFill>
                  <a:srgbClr val="FF0000"/>
                </a:solidFill>
              </a:rPr>
              <a:t>χολαγειΐτιδα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166813"/>
            <a:ext cx="7696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805264"/>
            <a:ext cx="75819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Παγκρεατίτιδα (Ι)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/>
              <a:t>Ανεξαρτήτως βαρύτητας νόσου (ήπια, σοβαρή ή και </a:t>
            </a:r>
            <a:r>
              <a:rPr lang="el-GR" sz="2800" dirty="0" smtClean="0"/>
              <a:t>νεκρωτική) η </a:t>
            </a:r>
            <a:r>
              <a:rPr lang="el-GR" sz="2800" dirty="0"/>
              <a:t>συστηματική προφυλακτική χρήση </a:t>
            </a:r>
            <a:r>
              <a:rPr lang="el-GR" sz="2800" dirty="0" err="1"/>
              <a:t>αντιμικροβιακών</a:t>
            </a:r>
            <a:r>
              <a:rPr lang="el-GR" sz="2800" dirty="0"/>
              <a:t> </a:t>
            </a:r>
            <a:r>
              <a:rPr lang="el-GR" sz="2800" dirty="0" smtClean="0"/>
              <a:t>και </a:t>
            </a:r>
            <a:r>
              <a:rPr lang="el-GR" sz="2800" dirty="0" err="1" smtClean="0"/>
              <a:t>αντιμυκητιασικών</a:t>
            </a:r>
            <a:r>
              <a:rPr lang="el-GR" sz="2800" dirty="0" smtClean="0"/>
              <a:t> </a:t>
            </a:r>
            <a:r>
              <a:rPr lang="el-GR" sz="2800" dirty="0"/>
              <a:t>στην οξεία παγκρεατίτιδα </a:t>
            </a:r>
            <a:r>
              <a:rPr lang="el-GR" sz="2800" dirty="0">
                <a:solidFill>
                  <a:srgbClr val="FF0000"/>
                </a:solidFill>
              </a:rPr>
              <a:t>δεν συνιστάται</a:t>
            </a:r>
            <a:r>
              <a:rPr lang="el-GR" sz="2800" dirty="0"/>
              <a:t>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/>
              <a:t>Δεν υπάρχουν ενδείξεις ότι η προφυλακτική χρήση </a:t>
            </a:r>
            <a:r>
              <a:rPr lang="el-GR" sz="2800" dirty="0" err="1" smtClean="0"/>
              <a:t>αντιμικροβιακών</a:t>
            </a:r>
            <a:r>
              <a:rPr lang="el-GR" sz="2800" dirty="0" smtClean="0"/>
              <a:t> </a:t>
            </a:r>
            <a:r>
              <a:rPr lang="el-GR" sz="2800" dirty="0"/>
              <a:t>σε νεκρωτική παγκρεατίτιδα προφυλάσσει από </a:t>
            </a:r>
            <a:r>
              <a:rPr lang="el-GR" sz="2800" dirty="0" smtClean="0"/>
              <a:t>την εξέλιξη </a:t>
            </a:r>
            <a:r>
              <a:rPr lang="el-GR" sz="2800" dirty="0"/>
              <a:t>σε επιμολυσμένη νέκρωση ανεξαρτήτως έκτασης </a:t>
            </a:r>
            <a:r>
              <a:rPr lang="el-GR" sz="2800" dirty="0" smtClean="0"/>
              <a:t>της αρχικής </a:t>
            </a:r>
            <a:r>
              <a:rPr lang="el-GR" sz="2800" dirty="0"/>
              <a:t>νέκρωσης του παγκρεατικού ιστού.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4772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42910" y="6143644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FiO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:0.21</a:t>
            </a:r>
            <a:r>
              <a:rPr lang="en-US" sz="2800" dirty="0" smtClean="0"/>
              <a:t> </a:t>
            </a:r>
            <a:r>
              <a:rPr lang="el-GR" sz="2800" dirty="0" smtClean="0"/>
              <a:t>όταν εισπνέουμε ατμοσφαιρικό αέρα</a:t>
            </a:r>
            <a:endParaRPr lang="el-GR" sz="2800" dirty="0"/>
          </a:p>
        </p:txBody>
      </p:sp>
      <p:sp>
        <p:nvSpPr>
          <p:cNvPr id="4" name="3 - Ορθογώνιο"/>
          <p:cNvSpPr/>
          <p:nvPr/>
        </p:nvSpPr>
        <p:spPr>
          <a:xfrm>
            <a:off x="4857752" y="1714488"/>
            <a:ext cx="928694" cy="4357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Παγκρεατίτιδα (ΙΙ)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/>
              <a:t>Ασθενείς με παγκρεατίτιδα </a:t>
            </a:r>
            <a:r>
              <a:rPr lang="el-GR" sz="2400" dirty="0" err="1"/>
              <a:t>λιθιασικής</a:t>
            </a:r>
            <a:r>
              <a:rPr lang="el-GR" sz="2400" dirty="0"/>
              <a:t> αιτιολογίας </a:t>
            </a:r>
            <a:r>
              <a:rPr lang="el-GR" sz="2400" dirty="0" smtClean="0"/>
              <a:t>πρέπει να </a:t>
            </a:r>
            <a:r>
              <a:rPr lang="el-GR" sz="2400" dirty="0"/>
              <a:t>υποβάλλονται σε </a:t>
            </a:r>
            <a:r>
              <a:rPr lang="el-GR" sz="2400" dirty="0" err="1"/>
              <a:t>χολοκυστεκτομή</a:t>
            </a:r>
            <a:r>
              <a:rPr lang="el-GR" sz="2400" dirty="0"/>
              <a:t> ανεξαρτήτως αν </a:t>
            </a:r>
            <a:r>
              <a:rPr lang="el-GR" sz="2400" dirty="0" smtClean="0"/>
              <a:t>είχε προηγηθεί </a:t>
            </a:r>
            <a:r>
              <a:rPr lang="en-US" sz="2400" dirty="0"/>
              <a:t>ERCP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err="1"/>
              <a:t>Χολοκυστεκτομή</a:t>
            </a:r>
            <a:r>
              <a:rPr lang="el-GR" sz="2400" dirty="0"/>
              <a:t> μπορεί να διενεργηθεί </a:t>
            </a:r>
            <a:r>
              <a:rPr lang="el-GR" sz="2400" dirty="0" smtClean="0"/>
              <a:t>με ασφάλεια </a:t>
            </a:r>
            <a:r>
              <a:rPr lang="el-GR" sz="2400" dirty="0"/>
              <a:t>εντός 7 ημερών μετά την ανάρρωση σε </a:t>
            </a:r>
            <a:r>
              <a:rPr lang="el-GR" sz="2400" dirty="0" smtClean="0"/>
              <a:t>ασθενείς με </a:t>
            </a:r>
            <a:r>
              <a:rPr lang="el-GR" sz="2400" dirty="0"/>
              <a:t>ήπια οιδηματώδη </a:t>
            </a:r>
            <a:r>
              <a:rPr lang="el-GR" sz="2400" dirty="0" err="1"/>
              <a:t>παγρεατίτιδα</a:t>
            </a:r>
            <a:r>
              <a:rPr lang="el-GR" sz="2400" dirty="0"/>
              <a:t>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</a:t>
            </a:r>
            <a:r>
              <a:rPr lang="el-GR" sz="2400" dirty="0"/>
              <a:t>Σ</a:t>
            </a:r>
            <a:r>
              <a:rPr lang="el-GR" sz="2400" dirty="0" smtClean="0"/>
              <a:t>ε </a:t>
            </a:r>
            <a:r>
              <a:rPr lang="el-GR" sz="2400" dirty="0"/>
              <a:t>ασθενείς </a:t>
            </a:r>
            <a:r>
              <a:rPr lang="el-GR" sz="2400" dirty="0" smtClean="0"/>
              <a:t>με σοβαρή </a:t>
            </a:r>
            <a:r>
              <a:rPr lang="el-GR" sz="2400" dirty="0"/>
              <a:t>νεκρωτική παγκρεατίτιδα η </a:t>
            </a:r>
            <a:r>
              <a:rPr lang="el-GR" sz="2400" dirty="0" err="1"/>
              <a:t>χολοκυστεκτομή</a:t>
            </a:r>
            <a:r>
              <a:rPr lang="el-GR" sz="2400" dirty="0"/>
              <a:t> </a:t>
            </a:r>
            <a:r>
              <a:rPr lang="el-GR" sz="2400" dirty="0" smtClean="0"/>
              <a:t>αναβάλλεται </a:t>
            </a:r>
            <a:r>
              <a:rPr lang="el-GR" sz="2400" dirty="0"/>
              <a:t>μέχρι την υποχώρηση της ενεργού </a:t>
            </a:r>
            <a:r>
              <a:rPr lang="el-GR" sz="2400" dirty="0" smtClean="0"/>
              <a:t>φλεγμονής και </a:t>
            </a:r>
            <a:r>
              <a:rPr lang="el-GR" sz="2400" dirty="0"/>
              <a:t>την απορρόφηση των </a:t>
            </a:r>
            <a:r>
              <a:rPr lang="el-GR" sz="2400" dirty="0" err="1"/>
              <a:t>ενδοκοιλιακών</a:t>
            </a:r>
            <a:r>
              <a:rPr lang="el-GR" sz="2400" dirty="0"/>
              <a:t> συλλογών</a:t>
            </a:r>
            <a:r>
              <a:rPr lang="el-GR" sz="2400" dirty="0" smtClean="0"/>
              <a:t>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Μη διενέργεια </a:t>
            </a:r>
            <a:r>
              <a:rPr lang="el-GR" sz="2400" dirty="0" err="1"/>
              <a:t>χολοκυστεκτομής</a:t>
            </a:r>
            <a:r>
              <a:rPr lang="el-GR" sz="2400" dirty="0"/>
              <a:t> συνδέεται με κίνδυνο </a:t>
            </a:r>
            <a:r>
              <a:rPr lang="el-GR" sz="2400" dirty="0" smtClean="0"/>
              <a:t>25-30% υποτροπιάζουσας </a:t>
            </a:r>
            <a:r>
              <a:rPr lang="el-GR" sz="2400" dirty="0"/>
              <a:t>οξείας παγκρεατίτιδας, χολοκυστίτιδας </a:t>
            </a:r>
            <a:r>
              <a:rPr lang="el-GR" sz="2400" dirty="0" smtClean="0"/>
              <a:t>ή </a:t>
            </a:r>
            <a:r>
              <a:rPr lang="el-GR" sz="2400" dirty="0" err="1" smtClean="0"/>
              <a:t>χολαγγειίτιδας</a:t>
            </a:r>
            <a:r>
              <a:rPr lang="el-GR" sz="2400" dirty="0"/>
              <a:t>, τις επόμενες 6-18 εβδομάδες.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643446"/>
            <a:ext cx="71818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496"/>
            <a:ext cx="7305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000" y="0"/>
            <a:ext cx="8892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836712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ΕΝΔΟΚΟΙΛΙΑΚΑ ΑΠΟΣΤΗΜΑΤΑ</a:t>
            </a: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78105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ΕΝΔΟΚΟΙΛΙΑΚΑ ΑΠΟΣΤΗΜΑΤΑ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/>
              <a:t>Για την επιλογή </a:t>
            </a:r>
            <a:r>
              <a:rPr lang="el-GR" dirty="0" err="1"/>
              <a:t>αντιμικροβιακής</a:t>
            </a:r>
            <a:r>
              <a:rPr lang="el-GR" dirty="0"/>
              <a:t> θεραπείας ισχύουν </a:t>
            </a:r>
            <a:r>
              <a:rPr lang="el-GR" dirty="0" smtClean="0"/>
              <a:t>οι γενικοί </a:t>
            </a:r>
            <a:r>
              <a:rPr lang="el-GR" dirty="0"/>
              <a:t>κανόνες όπως: να μην χορηγούνται αντιβιοτικά </a:t>
            </a:r>
            <a:r>
              <a:rPr lang="el-GR" dirty="0" smtClean="0"/>
              <a:t>της ίδιας </a:t>
            </a:r>
            <a:r>
              <a:rPr lang="el-GR" dirty="0"/>
              <a:t>ομάδας που χρησιμοποιήθηκαν το τελευταίο </a:t>
            </a:r>
            <a:r>
              <a:rPr lang="el-GR" dirty="0" smtClean="0"/>
              <a:t>τρίμηνο και </a:t>
            </a:r>
            <a:r>
              <a:rPr lang="el-GR" dirty="0"/>
              <a:t>να λαμβάνονται υπόψη </a:t>
            </a:r>
            <a:r>
              <a:rPr lang="el-GR" dirty="0" err="1"/>
              <a:t>ανοσοκαταστολή</a:t>
            </a:r>
            <a:r>
              <a:rPr lang="el-GR" dirty="0"/>
              <a:t>, </a:t>
            </a:r>
            <a:r>
              <a:rPr lang="el-GR" dirty="0" smtClean="0"/>
              <a:t>προηγηθείσα νοσηλεία </a:t>
            </a:r>
            <a:r>
              <a:rPr lang="el-GR" dirty="0"/>
              <a:t>σε νοσοκομείο, διαμονή σε ιδρύματα (</a:t>
            </a:r>
            <a:r>
              <a:rPr lang="el-GR" dirty="0" smtClean="0"/>
              <a:t>Οίκους ευγηρίας</a:t>
            </a:r>
            <a:r>
              <a:rPr lang="el-GR" dirty="0"/>
              <a:t>) και οι επικρατούσες αντοχές στο </a:t>
            </a:r>
            <a:r>
              <a:rPr lang="el-GR" dirty="0" smtClean="0"/>
              <a:t>νοσοκομείο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Ο συνδυασμός β-</a:t>
            </a:r>
            <a:r>
              <a:rPr lang="el-GR" dirty="0" err="1" smtClean="0"/>
              <a:t>λακταμικών</a:t>
            </a:r>
            <a:r>
              <a:rPr lang="el-GR" dirty="0" smtClean="0"/>
              <a:t> αντιβιοτικών με αναστολείς β-</a:t>
            </a:r>
            <a:r>
              <a:rPr lang="el-GR" dirty="0" err="1" smtClean="0"/>
              <a:t>λακταμασών</a:t>
            </a:r>
            <a:r>
              <a:rPr lang="el-GR" dirty="0" smtClean="0"/>
              <a:t> και οι </a:t>
            </a:r>
            <a:r>
              <a:rPr lang="el-GR" dirty="0" err="1" smtClean="0"/>
              <a:t>καρβαπενέμες</a:t>
            </a:r>
            <a:r>
              <a:rPr lang="el-GR" dirty="0" smtClean="0"/>
              <a:t> έχουν ισχυρή δράση έναντι των αναερόβιων μικροοργανισμών και δεν χρειάζεται η προσθήκη </a:t>
            </a:r>
            <a:r>
              <a:rPr lang="el-GR" dirty="0" err="1" smtClean="0"/>
              <a:t>μετρονιδαζόλης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966913"/>
            <a:ext cx="86106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Πνευμονίες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Σοβαρή πνευμονία από τη κοινότητα (</a:t>
            </a:r>
            <a:r>
              <a:rPr lang="el-GR" sz="2800" dirty="0" err="1" smtClean="0"/>
              <a:t>Severe</a:t>
            </a:r>
            <a:r>
              <a:rPr lang="el-GR" sz="2800" dirty="0" smtClean="0"/>
              <a:t> </a:t>
            </a:r>
            <a:r>
              <a:rPr lang="el-GR" sz="2800" dirty="0" err="1" smtClean="0"/>
              <a:t>Community</a:t>
            </a:r>
            <a:r>
              <a:rPr lang="el-GR" sz="2800" dirty="0" smtClean="0"/>
              <a:t>- </a:t>
            </a:r>
            <a:r>
              <a:rPr lang="en-GB" sz="2800" dirty="0" smtClean="0"/>
              <a:t>Acquired Pneumonia - </a:t>
            </a:r>
            <a:r>
              <a:rPr lang="en-GB" sz="2800" dirty="0" err="1" smtClean="0"/>
              <a:t>sCAP</a:t>
            </a:r>
            <a:r>
              <a:rPr lang="en-GB" sz="2800" dirty="0" smtClean="0"/>
              <a:t>)</a:t>
            </a:r>
            <a:endParaRPr lang="el-GR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Νοσοκομειακή πνευμονία (</a:t>
            </a:r>
            <a:r>
              <a:rPr lang="en-GB" sz="2800" dirty="0" smtClean="0"/>
              <a:t>Hospital-Acquired Pneumonia- HAP)</a:t>
            </a:r>
            <a:endParaRPr lang="el-GR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Πνευμονία σχετιζόμενη με τον μηχανικό αερισμό</a:t>
            </a:r>
            <a:r>
              <a:rPr lang="en-GB" sz="2800" dirty="0" smtClean="0"/>
              <a:t>(Ventilator-Associated Pneumonia - VAP)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592933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Ασθενείς με κίνδυνο για λοίμωξη από </a:t>
            </a:r>
            <a:r>
              <a:rPr lang="el-GR" b="1" i="1" dirty="0" err="1" smtClean="0"/>
              <a:t>Pseudomonas</a:t>
            </a:r>
            <a:r>
              <a:rPr lang="el-GR" b="1" i="1" dirty="0" smtClean="0"/>
              <a:t> </a:t>
            </a:r>
            <a:r>
              <a:rPr lang="el-GR" b="1" i="1" dirty="0" err="1" smtClean="0"/>
              <a:t>aeruginosa</a:t>
            </a:r>
            <a:r>
              <a:rPr lang="el-GR" b="1" i="1" dirty="0" smtClean="0"/>
              <a:t>: </a:t>
            </a:r>
            <a:r>
              <a:rPr lang="el-GR" i="1" dirty="0" smtClean="0"/>
              <a:t>σοβαρή ΧΑΠ </a:t>
            </a:r>
            <a:r>
              <a:rPr lang="el-GR" dirty="0" smtClean="0"/>
              <a:t>με FEV1 &lt;30%, πρόσφατη νοσηλεία σε ΜΕΘ, λήψη πολλαπλών αντιβιοτικών, </a:t>
            </a:r>
            <a:r>
              <a:rPr lang="el-GR" dirty="0" err="1" smtClean="0"/>
              <a:t>βρογχεκτασίες</a:t>
            </a:r>
            <a:r>
              <a:rPr lang="el-GR" dirty="0" smtClean="0"/>
              <a:t>, κυστική </a:t>
            </a:r>
            <a:r>
              <a:rPr lang="el-GR" dirty="0" err="1" smtClean="0"/>
              <a:t>ίνωση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962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6700"/>
            <a:ext cx="838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654032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Σχόλια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643602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Αναερόβιος κάλυψη (προσθήκη </a:t>
            </a:r>
            <a:r>
              <a:rPr lang="el-GR" sz="2800" dirty="0" err="1" smtClean="0"/>
              <a:t>κλινδαμυκίνης</a:t>
            </a:r>
            <a:r>
              <a:rPr lang="el-GR" sz="2800" dirty="0" smtClean="0"/>
              <a:t> ή </a:t>
            </a:r>
            <a:r>
              <a:rPr lang="el-GR" sz="2800" dirty="0" err="1" smtClean="0"/>
              <a:t>μετρονιδαζόλης</a:t>
            </a:r>
            <a:r>
              <a:rPr lang="el-GR" sz="2800" dirty="0" smtClean="0"/>
              <a:t>): αλκοολικοί, πάσχοντες από νευρολογικές νόσους, απώλεια συνείδησης, δυσφαγία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err="1" smtClean="0"/>
              <a:t>Αντιιΐκή</a:t>
            </a:r>
            <a:r>
              <a:rPr lang="el-GR" sz="2800" dirty="0" smtClean="0"/>
              <a:t> κάλυψη (</a:t>
            </a:r>
            <a:r>
              <a:rPr lang="el-GR" sz="2800" dirty="0" err="1" smtClean="0"/>
              <a:t>οσελταμιβίρη</a:t>
            </a:r>
            <a:r>
              <a:rPr lang="el-GR" sz="2800" dirty="0" smtClean="0"/>
              <a:t> ή </a:t>
            </a:r>
            <a:r>
              <a:rPr lang="el-GR" sz="2800" dirty="0" err="1" smtClean="0"/>
              <a:t>ζαναμιβίρη</a:t>
            </a:r>
            <a:r>
              <a:rPr lang="el-GR" sz="2800" dirty="0" smtClean="0"/>
              <a:t>): σε τεκμηριωμένη ή ισχυρώς πιθανολογούμενη ιογενή πνευμονία με βάση κλινικά και επιδημιολογικά δεδομένα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err="1" smtClean="0"/>
              <a:t>Αντισταφυλοκοκκική</a:t>
            </a:r>
            <a:r>
              <a:rPr lang="el-GR" sz="2800" dirty="0" smtClean="0"/>
              <a:t> αγωγή: σε πνευμονία που εκδηλώνεται κατά τη διαδρομή ιογενούς λοίμωξης ή σε </a:t>
            </a:r>
            <a:r>
              <a:rPr lang="el-GR" sz="2800" dirty="0" err="1" smtClean="0"/>
              <a:t>μεταϊογενή</a:t>
            </a:r>
            <a:r>
              <a:rPr lang="el-GR" sz="2800" dirty="0" smtClean="0"/>
              <a:t> πνευμονία καθώς και σε πιθανή λοίμωξη από MRSA εκ της κοινότητας με βάση τα επιδημιολογικά και κλινικά χαρακτηριστικά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Παράγοντες κινδύνου για διηθητική λοίμωξη από MRSA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ανεπαρκώς ρυθμιζόμενος σακχαρώδης διαβήτης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HIV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αιμοκάθαρση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γνωστή ρινική φορεία,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ενδοφλέβιοι καθετήρες,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χρήση απαγορευμένων ουσιών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συνυπάρχουσα λοίμωξη μαλακών μορίων ή χρόνια δερματοπάθεια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3349" b="7655"/>
          <a:stretch>
            <a:fillRect/>
          </a:stretch>
        </p:blipFill>
        <p:spPr bwMode="auto">
          <a:xfrm>
            <a:off x="214282" y="161393"/>
            <a:ext cx="4400550" cy="669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41719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550" y="5133975"/>
            <a:ext cx="28384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>
                <a:solidFill>
                  <a:srgbClr val="FF0000"/>
                </a:solidFill>
              </a:rPr>
              <a:t>Αντισταφυλοκοκκική</a:t>
            </a:r>
            <a:r>
              <a:rPr lang="el-GR" sz="3600" dirty="0" smtClean="0">
                <a:solidFill>
                  <a:srgbClr val="FF0000"/>
                </a:solidFill>
              </a:rPr>
              <a:t> αγωγή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Γενικώς η </a:t>
            </a:r>
            <a:r>
              <a:rPr lang="el-GR" dirty="0" err="1" smtClean="0"/>
              <a:t>λινεζολίδη</a:t>
            </a:r>
            <a:r>
              <a:rPr lang="el-GR" dirty="0" smtClean="0"/>
              <a:t> προτιμάται της </a:t>
            </a:r>
            <a:r>
              <a:rPr lang="el-GR" dirty="0" err="1" smtClean="0"/>
              <a:t>βανκομυκίνης</a:t>
            </a:r>
            <a:r>
              <a:rPr lang="el-GR" dirty="0" smtClean="0"/>
              <a:t> λόγω καλύτερης </a:t>
            </a:r>
            <a:r>
              <a:rPr lang="el-GR" dirty="0" err="1" smtClean="0"/>
              <a:t>φαρμακοκινητικής</a:t>
            </a:r>
            <a:r>
              <a:rPr lang="el-GR" dirty="0" smtClean="0"/>
              <a:t> στο υγρό που επαλείφει τις κυψελίδες και καλύτερης κλινικής απάντησης στην πνευμονία.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Αν δεν απομονωθεί σταφυλόκοκκος, η </a:t>
            </a:r>
            <a:r>
              <a:rPr lang="el-GR" dirty="0" err="1" smtClean="0"/>
              <a:t>αντισταφυλοκοκκική</a:t>
            </a:r>
            <a:r>
              <a:rPr lang="el-GR" dirty="0" smtClean="0"/>
              <a:t> αγωγή πρέπει να διακόπτεται.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Αν απομονωθεί ευαίσθητος στη </a:t>
            </a:r>
            <a:r>
              <a:rPr lang="el-GR" dirty="0" err="1" smtClean="0"/>
              <a:t>μεθικιλλίνη</a:t>
            </a:r>
            <a:r>
              <a:rPr lang="el-GR" dirty="0" smtClean="0"/>
              <a:t> σταφυλόκοκκος (MSSA), η αγωγή πρέπει να αλλάξει σε </a:t>
            </a:r>
            <a:r>
              <a:rPr lang="el-GR" dirty="0" err="1" smtClean="0"/>
              <a:t>αντισταφυλοκοκκική</a:t>
            </a:r>
            <a:r>
              <a:rPr lang="el-GR" dirty="0" smtClean="0"/>
              <a:t> </a:t>
            </a:r>
            <a:r>
              <a:rPr lang="el-GR" dirty="0" err="1" smtClean="0"/>
              <a:t>πενικιλλίνη</a:t>
            </a:r>
            <a:r>
              <a:rPr lang="el-GR" dirty="0" smtClean="0"/>
              <a:t> (κλοξασιλλίνη3g x 4, IV).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Η </a:t>
            </a:r>
            <a:r>
              <a:rPr lang="el-GR" dirty="0" err="1" smtClean="0"/>
              <a:t>βανκομυκίνη</a:t>
            </a:r>
            <a:r>
              <a:rPr lang="el-GR" dirty="0" smtClean="0"/>
              <a:t> δεν πρέπει να χρησιμοποιείται αν ο σταφυλόκοκκος έχει MIC &gt;1μg/ml.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Χορήγηση </a:t>
            </a:r>
            <a:r>
              <a:rPr lang="el-GR" sz="3600" dirty="0" err="1" smtClean="0">
                <a:solidFill>
                  <a:srgbClr val="FF0000"/>
                </a:solidFill>
              </a:rPr>
              <a:t>κορτικοστεροειδών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Σε ασθενείς με σοβαρή μικροβιακή πνευμονία εκ της κοινότητας σε σηπτική καταπληξία ή με συνοδό έντονη φλεγμονώδη απάντηση (CRP, PCT), νεώτερα δεδομένα συνηγορούν υπέρ της </a:t>
            </a:r>
            <a:r>
              <a:rPr lang="el-GR" sz="2800" dirty="0" err="1" smtClean="0"/>
              <a:t>συγχορήγησης</a:t>
            </a:r>
            <a:r>
              <a:rPr lang="el-GR" sz="2800" dirty="0" smtClean="0"/>
              <a:t> κορτικοειδών (0,5 </a:t>
            </a:r>
            <a:r>
              <a:rPr lang="el-GR" sz="2800" dirty="0" err="1" smtClean="0"/>
              <a:t>mg</a:t>
            </a:r>
            <a:r>
              <a:rPr lang="el-GR" sz="2800" dirty="0" smtClean="0"/>
              <a:t>/</a:t>
            </a:r>
            <a:r>
              <a:rPr lang="el-GR" sz="2800" dirty="0" err="1" smtClean="0"/>
              <a:t>kg</a:t>
            </a:r>
            <a:r>
              <a:rPr lang="el-GR" sz="2800" dirty="0" smtClean="0"/>
              <a:t> </a:t>
            </a:r>
            <a:r>
              <a:rPr lang="el-GR" sz="2800" dirty="0" err="1" smtClean="0"/>
              <a:t>μεθυλπρεδνιζολόνης</a:t>
            </a:r>
            <a:r>
              <a:rPr lang="el-GR" sz="2800" dirty="0" smtClean="0"/>
              <a:t> ανά 12 ώρες για 5 ημέρες).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Σε τεκμηριωμένη ή ισχυρώς πιθανολογούμενη πρωτοπαθή ιογενή πνευμονία η χορήγηση κορτικοειδών δεν συνιστάται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>
                <a:solidFill>
                  <a:srgbClr val="FF0000"/>
                </a:solidFill>
              </a:rPr>
              <a:t>Κινολόνες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Οι </a:t>
            </a:r>
            <a:r>
              <a:rPr lang="el-GR" sz="2800" dirty="0" err="1" smtClean="0"/>
              <a:t>κινολόνες</a:t>
            </a:r>
            <a:r>
              <a:rPr lang="el-GR" sz="2800" dirty="0" smtClean="0"/>
              <a:t> καλύπτουν και τα ενδοκυττάρια (άτυπα) παθογόνα.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Η </a:t>
            </a:r>
            <a:r>
              <a:rPr lang="el-GR" sz="2800" dirty="0" err="1" smtClean="0"/>
              <a:t>συγχορήγηση</a:t>
            </a:r>
            <a:r>
              <a:rPr lang="el-GR" sz="2800" dirty="0" smtClean="0"/>
              <a:t> </a:t>
            </a:r>
            <a:r>
              <a:rPr lang="el-GR" sz="2800" dirty="0" err="1" smtClean="0"/>
              <a:t>μακρολίδης</a:t>
            </a:r>
            <a:r>
              <a:rPr lang="el-GR" sz="2800" dirty="0" smtClean="0"/>
              <a:t> και </a:t>
            </a:r>
            <a:r>
              <a:rPr lang="el-GR" sz="2800" dirty="0" err="1" smtClean="0"/>
              <a:t>κινολόνης</a:t>
            </a:r>
            <a:r>
              <a:rPr lang="el-GR" sz="2800" dirty="0" smtClean="0"/>
              <a:t> δεν ενδείκνυται (και οι δύο παρατείνουν το QT).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Δεν συνιστάται </a:t>
            </a:r>
            <a:r>
              <a:rPr lang="el-GR" sz="2800" dirty="0" err="1" smtClean="0"/>
              <a:t>μονοθεραπεία</a:t>
            </a:r>
            <a:r>
              <a:rPr lang="el-GR" sz="2800" dirty="0" smtClean="0"/>
              <a:t> με αναπνευστική </a:t>
            </a:r>
            <a:r>
              <a:rPr lang="el-GR" sz="2800" dirty="0" err="1" smtClean="0"/>
              <a:t>φθοριοκινολόνη</a:t>
            </a:r>
            <a:r>
              <a:rPr lang="el-GR" sz="2800" dirty="0" smtClean="0"/>
              <a:t> σε σοβαρή </a:t>
            </a:r>
            <a:r>
              <a:rPr lang="en-GB" sz="2800" dirty="0" smtClean="0"/>
              <a:t>CAP.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4867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500034" y="3286124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Οι </a:t>
            </a:r>
            <a:r>
              <a:rPr lang="el-GR" sz="2800" dirty="0" err="1" smtClean="0"/>
              <a:t>καρβαπενέμες</a:t>
            </a:r>
            <a:r>
              <a:rPr lang="el-GR" sz="2800" dirty="0" smtClean="0"/>
              <a:t> να έπονται των άλλων επιλογών εκτός εάν έχει χορηγηθεί </a:t>
            </a:r>
            <a:r>
              <a:rPr lang="el-GR" sz="2800" dirty="0" err="1" smtClean="0"/>
              <a:t>πιπερακιλλίνη</a:t>
            </a:r>
            <a:r>
              <a:rPr lang="el-GR" sz="2800" dirty="0" smtClean="0"/>
              <a:t>-</a:t>
            </a:r>
            <a:r>
              <a:rPr lang="el-GR" sz="2800" dirty="0" err="1" smtClean="0"/>
              <a:t>ταζομπακτάμη</a:t>
            </a:r>
            <a:r>
              <a:rPr lang="el-GR" sz="2800" dirty="0" smtClean="0"/>
              <a:t> ή </a:t>
            </a:r>
            <a:r>
              <a:rPr lang="el-GR" sz="2800" dirty="0" err="1" smtClean="0"/>
              <a:t>κεφεπίνη</a:t>
            </a:r>
            <a:r>
              <a:rPr lang="el-GR" sz="2800" dirty="0" smtClean="0"/>
              <a:t> προσφάτως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47638"/>
            <a:ext cx="851535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01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Προτεινόμενη διάρκεια θεραπείας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7 ημέρες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 smtClean="0"/>
              <a:t>Εξαιρέσεις: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 smtClean="0"/>
              <a:t> </a:t>
            </a:r>
            <a:r>
              <a:rPr lang="el-GR" b="1" i="1" dirty="0" err="1" smtClean="0"/>
              <a:t>Pseudomonas</a:t>
            </a:r>
            <a:r>
              <a:rPr lang="el-GR" b="1" i="1" dirty="0" smtClean="0"/>
              <a:t> </a:t>
            </a:r>
            <a:r>
              <a:rPr lang="el-GR" b="1" i="1" dirty="0" err="1" smtClean="0"/>
              <a:t>aeruginosa</a:t>
            </a:r>
            <a:r>
              <a:rPr lang="el-GR" b="1" i="1" dirty="0" smtClean="0"/>
              <a:t> ή </a:t>
            </a:r>
            <a:r>
              <a:rPr lang="el-GR" b="1" i="1" dirty="0" err="1" smtClean="0"/>
              <a:t>Acinetobacter</a:t>
            </a:r>
            <a:r>
              <a:rPr lang="el-GR" i="1" dirty="0" smtClean="0"/>
              <a:t> </a:t>
            </a:r>
            <a:r>
              <a:rPr lang="el-GR" i="1" dirty="0" err="1" smtClean="0"/>
              <a:t>baumannii</a:t>
            </a:r>
            <a:r>
              <a:rPr lang="el-GR" i="1" dirty="0" smtClean="0"/>
              <a:t> :συνιστάται 14 ημέρες</a:t>
            </a:r>
            <a:endParaRPr lang="el-GR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 </a:t>
            </a:r>
            <a:r>
              <a:rPr lang="en-GB" b="1" i="1" dirty="0" err="1" smtClean="0"/>
              <a:t>Legionella</a:t>
            </a:r>
            <a:r>
              <a:rPr lang="en-GB" b="1" i="1" dirty="0" smtClean="0"/>
              <a:t> </a:t>
            </a:r>
            <a:r>
              <a:rPr lang="en-GB" b="1" i="1" dirty="0" err="1" smtClean="0"/>
              <a:t>spp</a:t>
            </a:r>
            <a:r>
              <a:rPr lang="el-GR" i="1" dirty="0" smtClean="0"/>
              <a:t>:</a:t>
            </a:r>
            <a:r>
              <a:rPr lang="en-GB" i="1" dirty="0" smtClean="0"/>
              <a:t> 14-21 </a:t>
            </a:r>
            <a:r>
              <a:rPr lang="el-GR" i="1" dirty="0" smtClean="0"/>
              <a:t>ημέρες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i="1" dirty="0" smtClean="0"/>
              <a:t> </a:t>
            </a:r>
            <a:r>
              <a:rPr lang="en-GB" b="1" i="1" dirty="0" smtClean="0"/>
              <a:t>Staphylococcus </a:t>
            </a:r>
            <a:r>
              <a:rPr lang="en-GB" b="1" i="1" dirty="0" err="1" smtClean="0"/>
              <a:t>aureus</a:t>
            </a:r>
            <a:r>
              <a:rPr lang="el-GR" i="1" dirty="0" smtClean="0"/>
              <a:t>:</a:t>
            </a:r>
            <a:r>
              <a:rPr lang="el-GR" dirty="0" smtClean="0"/>
              <a:t>21 ημέρες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 Η </a:t>
            </a:r>
            <a:r>
              <a:rPr lang="el-GR" dirty="0" err="1" smtClean="0"/>
              <a:t>προκαλσιτονίνη</a:t>
            </a:r>
            <a:r>
              <a:rPr lang="el-GR" dirty="0" smtClean="0"/>
              <a:t> μπορεί να βοηθήσει στην απόφαση για διακοπή των αντιβιοτικών μετά από 7</a:t>
            </a:r>
            <a:r>
              <a:rPr lang="el-GR" b="1" dirty="0" smtClean="0"/>
              <a:t> </a:t>
            </a:r>
            <a:r>
              <a:rPr lang="el-GR" dirty="0" smtClean="0"/>
              <a:t>ημέρες επαρκούς </a:t>
            </a:r>
            <a:r>
              <a:rPr lang="el-GR" dirty="0" err="1" smtClean="0"/>
              <a:t>αντιμικροβιακής</a:t>
            </a:r>
            <a:r>
              <a:rPr lang="el-GR" dirty="0" smtClean="0"/>
              <a:t> αγωγής εάν η τιμή της είναι &lt;0,25</a:t>
            </a:r>
            <a:r>
              <a:rPr lang="en-GB" dirty="0" err="1" smtClean="0"/>
              <a:t>ng</a:t>
            </a:r>
            <a:r>
              <a:rPr lang="en-GB" dirty="0" smtClean="0"/>
              <a:t>/ml.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ΣΤΡΑΤΗΓΙΚΕΣ ΑΝΤΙΜΕΤΩΠΙΣΗΣ ΛΟΙΜΩΞΕΩΝ ΑΠΟ</a:t>
            </a:r>
            <a:br>
              <a:rPr lang="el-GR" b="1" dirty="0" smtClean="0"/>
            </a:br>
            <a:r>
              <a:rPr lang="el-GR" b="1" dirty="0" smtClean="0"/>
              <a:t>ΠΟΛΥΑΝΘΕΚΤΙΚΑ </a:t>
            </a:r>
            <a:r>
              <a:rPr lang="en-GB" b="1" dirty="0" smtClean="0"/>
              <a:t>GRAM-</a:t>
            </a:r>
            <a:r>
              <a:rPr lang="el-GR" b="1" dirty="0" smtClean="0"/>
              <a:t>ΑΡΝΗΤΙΚΑ ΒΑΚΤΗΡΙΑ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err="1" smtClean="0"/>
              <a:t>πολυανθεκτικά</a:t>
            </a:r>
            <a:r>
              <a:rPr lang="el-GR" dirty="0" smtClean="0"/>
              <a:t> (</a:t>
            </a:r>
            <a:r>
              <a:rPr lang="el-GR" dirty="0" err="1" smtClean="0"/>
              <a:t>multidrug</a:t>
            </a:r>
            <a:r>
              <a:rPr lang="el-GR" dirty="0" smtClean="0"/>
              <a:t> </a:t>
            </a:r>
            <a:r>
              <a:rPr lang="el-GR" dirty="0" err="1" smtClean="0"/>
              <a:t>resistant</a:t>
            </a:r>
            <a:r>
              <a:rPr lang="el-GR" dirty="0" smtClean="0"/>
              <a:t>, MDR) ορίζονται τα βακτήρια με αντοχή σε ≥ 3 κατηγορίες αντιβιοτικών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εκτεταμένης αντοχής (</a:t>
            </a:r>
            <a:r>
              <a:rPr lang="el-GR" dirty="0" err="1" smtClean="0"/>
              <a:t>extremely</a:t>
            </a:r>
            <a:r>
              <a:rPr lang="el-GR" dirty="0" smtClean="0"/>
              <a:t> </a:t>
            </a:r>
            <a:r>
              <a:rPr lang="el-GR" dirty="0" err="1" smtClean="0"/>
              <a:t>drug</a:t>
            </a:r>
            <a:r>
              <a:rPr lang="el-GR" dirty="0" smtClean="0"/>
              <a:t> </a:t>
            </a:r>
            <a:r>
              <a:rPr lang="el-GR" dirty="0" err="1" smtClean="0"/>
              <a:t>resistant</a:t>
            </a:r>
            <a:r>
              <a:rPr lang="el-GR" dirty="0" smtClean="0"/>
              <a:t>, XDR) τα βακτήρια με ευαισθησία σε ≤ 3 κατηγορίες αντιβιοτικών  (π.χ.  </a:t>
            </a:r>
            <a:r>
              <a:rPr lang="el-GR" dirty="0" err="1" smtClean="0"/>
              <a:t>πολυμυξίνες</a:t>
            </a:r>
            <a:r>
              <a:rPr lang="el-GR" dirty="0" smtClean="0"/>
              <a:t>,  </a:t>
            </a:r>
            <a:r>
              <a:rPr lang="el-GR" dirty="0" err="1" smtClean="0"/>
              <a:t>τιγεκυκλίνη</a:t>
            </a:r>
            <a:r>
              <a:rPr lang="el-GR" dirty="0" smtClean="0"/>
              <a:t>, </a:t>
            </a:r>
            <a:r>
              <a:rPr lang="el-GR" dirty="0" err="1" smtClean="0"/>
              <a:t>φωσφομυκίνη</a:t>
            </a:r>
            <a:r>
              <a:rPr lang="el-GR" dirty="0" smtClean="0"/>
              <a:t> )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err="1" smtClean="0"/>
              <a:t>πανανθεκτικά</a:t>
            </a:r>
            <a:r>
              <a:rPr lang="el-GR" dirty="0" smtClean="0"/>
              <a:t> (</a:t>
            </a:r>
            <a:r>
              <a:rPr lang="el-GR" dirty="0" err="1" smtClean="0"/>
              <a:t>pandrug</a:t>
            </a:r>
            <a:r>
              <a:rPr lang="el-GR" dirty="0" smtClean="0"/>
              <a:t> </a:t>
            </a:r>
            <a:r>
              <a:rPr lang="el-GR" dirty="0" err="1" smtClean="0"/>
              <a:t>resistant</a:t>
            </a:r>
            <a:r>
              <a:rPr lang="el-GR" dirty="0" smtClean="0"/>
              <a:t>, PDR) αυτά που έχουν αντοχή σε όλα τα κυκλοφορούντα αντιβιοτικά.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3468" y="727160"/>
            <a:ext cx="2143047" cy="214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0711" y="1713162"/>
            <a:ext cx="298275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Carbapenem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-non-susceptible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Pseudomonas aeruginosa</a:t>
            </a:r>
            <a:endParaRPr kumimoji="0" lang="el-GR" sz="105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3468" y="3104640"/>
            <a:ext cx="26290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</a:t>
            </a:r>
            <a:r>
              <a:rPr lang="en-US" i="1" dirty="0">
                <a:solidFill>
                  <a:prstClr val="black"/>
                </a:solidFill>
                <a:latin typeface="Arial" charset="0"/>
              </a:rPr>
              <a:t>nterococcus </a:t>
            </a:r>
            <a:r>
              <a:rPr lang="en-US" i="1" dirty="0" err="1">
                <a:solidFill>
                  <a:prstClr val="black"/>
                </a:solidFill>
                <a:latin typeface="Arial" charset="0"/>
              </a:rPr>
              <a:t>faecium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en-US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</a:t>
            </a:r>
            <a:r>
              <a:rPr lang="en-US" sz="2000" i="1" dirty="0">
                <a:solidFill>
                  <a:prstClr val="black"/>
                </a:solidFill>
                <a:latin typeface="Arial" charset="0"/>
              </a:rPr>
              <a:t>taphylococcus aureus</a:t>
            </a:r>
            <a:endParaRPr lang="en-US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</a:t>
            </a:r>
            <a:r>
              <a:rPr lang="en-US" sz="2000" i="1" dirty="0" err="1">
                <a:solidFill>
                  <a:prstClr val="black"/>
                </a:solidFill>
                <a:latin typeface="Arial" charset="0"/>
              </a:rPr>
              <a:t>lebsiella</a:t>
            </a:r>
            <a:r>
              <a:rPr lang="en-US" sz="2000" i="1" dirty="0">
                <a:solidFill>
                  <a:prstClr val="black"/>
                </a:solidFill>
                <a:latin typeface="Arial" charset="0"/>
              </a:rPr>
              <a:t> pneumoniae</a:t>
            </a:r>
            <a:endParaRPr lang="en-US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</a:t>
            </a:r>
            <a:r>
              <a:rPr lang="en-US" sz="2000" i="1" dirty="0">
                <a:solidFill>
                  <a:prstClr val="black"/>
                </a:solidFill>
                <a:latin typeface="Arial" charset="0"/>
              </a:rPr>
              <a:t>cinetobacter </a:t>
            </a:r>
            <a:r>
              <a:rPr lang="en-US" sz="2000" i="1" dirty="0" err="1">
                <a:solidFill>
                  <a:prstClr val="black"/>
                </a:solidFill>
                <a:latin typeface="Arial" charset="0"/>
              </a:rPr>
              <a:t>baumanii</a:t>
            </a:r>
            <a:endParaRPr lang="en-US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</a:t>
            </a:r>
            <a:r>
              <a:rPr lang="en-US" sz="2000" i="1" dirty="0">
                <a:solidFill>
                  <a:prstClr val="black"/>
                </a:solidFill>
                <a:latin typeface="Arial" charset="0"/>
              </a:rPr>
              <a:t>seudomonas aeruginosa</a:t>
            </a:r>
            <a:endParaRPr lang="en-US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</a:t>
            </a:r>
            <a:r>
              <a:rPr lang="en-US" sz="2000" i="1" dirty="0">
                <a:solidFill>
                  <a:prstClr val="black"/>
                </a:solidFill>
                <a:latin typeface="Arial" charset="0"/>
              </a:rPr>
              <a:t>nterobacter species</a:t>
            </a:r>
            <a:endParaRPr lang="el-GR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929330"/>
            <a:ext cx="2780643" cy="78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071810"/>
            <a:ext cx="2337748" cy="2593638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643182"/>
            <a:ext cx="3026604" cy="299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065106" y="1688039"/>
            <a:ext cx="298275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Carbapenem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-non-susceptible </a:t>
            </a:r>
            <a:r>
              <a:rPr kumimoji="0" lang="en-US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Enterobacteriaceae</a:t>
            </a:r>
            <a:endParaRPr kumimoji="0" lang="el-GR" sz="105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2571736" y="2643182"/>
            <a:ext cx="448408" cy="672844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>
            <a:off x="8501090" y="2500306"/>
            <a:ext cx="448408" cy="672844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51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933575"/>
            <a:ext cx="8858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Autofit/>
          </a:bodyPr>
          <a:lstStyle/>
          <a:p>
            <a:r>
              <a:rPr lang="el-GR" sz="2800" dirty="0" err="1" smtClean="0">
                <a:solidFill>
                  <a:srgbClr val="FF0000"/>
                </a:solidFill>
              </a:rPr>
              <a:t>Πολυανθεκτικά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</a:rPr>
              <a:t>gram</a:t>
            </a:r>
            <a:r>
              <a:rPr lang="el-GR" sz="2800" dirty="0" smtClean="0">
                <a:solidFill>
                  <a:srgbClr val="FF0000"/>
                </a:solidFill>
              </a:rPr>
              <a:t>-αρνητικά βακτήρια που παράγουν</a:t>
            </a:r>
            <a:br>
              <a:rPr lang="el-GR" sz="2800" dirty="0" smtClean="0">
                <a:solidFill>
                  <a:srgbClr val="FF0000"/>
                </a:solidFill>
              </a:rPr>
            </a:br>
            <a:r>
              <a:rPr lang="el-GR" sz="2800" dirty="0" smtClean="0">
                <a:solidFill>
                  <a:srgbClr val="FF0000"/>
                </a:solidFill>
              </a:rPr>
              <a:t>ευρέος φάσματος β-</a:t>
            </a:r>
            <a:r>
              <a:rPr lang="el-GR" sz="2800" dirty="0" err="1" smtClean="0">
                <a:solidFill>
                  <a:srgbClr val="FF0000"/>
                </a:solidFill>
              </a:rPr>
              <a:t>λακταμάσες </a:t>
            </a:r>
            <a:r>
              <a:rPr lang="el-GR" sz="2800" dirty="0" smtClean="0">
                <a:solidFill>
                  <a:srgbClr val="FF0000"/>
                </a:solidFill>
              </a:rPr>
              <a:t>(</a:t>
            </a:r>
            <a:r>
              <a:rPr lang="en-GB" sz="2800" dirty="0" smtClean="0">
                <a:solidFill>
                  <a:srgbClr val="FF0000"/>
                </a:solidFill>
              </a:rPr>
              <a:t>Extended Spectrum </a:t>
            </a:r>
            <a:r>
              <a:rPr lang="en-GB" sz="2800" dirty="0" err="1" smtClean="0">
                <a:solidFill>
                  <a:srgbClr val="FF0000"/>
                </a:solidFill>
              </a:rPr>
              <a:t>Betalactamases</a:t>
            </a:r>
            <a:r>
              <a:rPr lang="en-GB" sz="2800" dirty="0" smtClean="0">
                <a:solidFill>
                  <a:srgbClr val="FF0000"/>
                </a:solidFill>
              </a:rPr>
              <a:t>,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ESBLs)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Η εμπειρική αγωγή λοιμώξεων που ενδέχεται να οφείλονται σε </a:t>
            </a:r>
            <a:r>
              <a:rPr lang="el-GR" dirty="0" err="1" smtClean="0"/>
              <a:t>gram</a:t>
            </a:r>
            <a:r>
              <a:rPr lang="el-GR" dirty="0" smtClean="0"/>
              <a:t>-αρνητικά βακτήρια που παράγουν ESBL θα πρέπει να περιλαμβάνει </a:t>
            </a:r>
            <a:r>
              <a:rPr lang="el-GR" b="1" dirty="0" err="1" smtClean="0"/>
              <a:t>ιμιπενέμη</a:t>
            </a:r>
            <a:r>
              <a:rPr lang="el-GR" b="1" dirty="0" smtClean="0"/>
              <a:t> ή </a:t>
            </a:r>
            <a:r>
              <a:rPr lang="el-GR" b="1" dirty="0" err="1" smtClean="0"/>
              <a:t>μεροπενέμη</a:t>
            </a:r>
            <a:r>
              <a:rPr lang="el-GR" b="1" dirty="0" smtClean="0"/>
              <a:t>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 smtClean="0"/>
              <a:t>Η </a:t>
            </a:r>
            <a:r>
              <a:rPr lang="el-GR" b="1" dirty="0" err="1" smtClean="0"/>
              <a:t>ερταπενέμη</a:t>
            </a:r>
            <a:r>
              <a:rPr lang="el-GR" b="1" dirty="0" smtClean="0"/>
              <a:t> μπορεί </a:t>
            </a:r>
            <a:r>
              <a:rPr lang="el-GR" dirty="0" smtClean="0"/>
              <a:t>επίσης να χρησιμοποιηθεί αλλά δεν συνιστάται σε ασθενείς με σοβαρή σήψη ή σηπτικό σοκ.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Όταν γίνουν γνωστές οι ευαισθησίες του παθογόνου κι εφόσον ο άρρωστος έχει σταθεροποιηθεί, μπορεί να γίνει αποκλιμάκωση της αγωγής σε </a:t>
            </a:r>
            <a:r>
              <a:rPr lang="el-GR" b="1" dirty="0" err="1" smtClean="0"/>
              <a:t>κεφεπίμη</a:t>
            </a:r>
            <a:r>
              <a:rPr lang="el-GR" b="1" dirty="0" smtClean="0"/>
              <a:t> </a:t>
            </a:r>
            <a:r>
              <a:rPr lang="el-GR" dirty="0" smtClean="0"/>
              <a:t>(2 </a:t>
            </a:r>
            <a:r>
              <a:rPr lang="el-GR" dirty="0" err="1" smtClean="0"/>
              <a:t>gr</a:t>
            </a:r>
            <a:r>
              <a:rPr lang="el-GR" dirty="0" smtClean="0"/>
              <a:t> ανά 8ωρο) υπό την προϋπόθεση η MIC του παθογόνου μικροοργανισμού είναι ≤2</a:t>
            </a:r>
            <a:r>
              <a:rPr lang="en-GB" dirty="0" smtClean="0"/>
              <a:t>mg/L.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1115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214422"/>
            <a:ext cx="8401080" cy="5197493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Σε ασθενείς με ουρολοίμωξη ή λοίμωξη των χοληφόρων από κολοβακτηρίδιο που παράγει ESBL και έχει MIC ≤16mg/L μπορεί να χορηγηθεί </a:t>
            </a:r>
            <a:r>
              <a:rPr lang="el-GR" sz="2800" b="1" dirty="0" err="1" smtClean="0"/>
              <a:t>πιπερακιλλίνη</a:t>
            </a:r>
            <a:r>
              <a:rPr lang="el-GR" sz="2800" b="1" dirty="0" smtClean="0"/>
              <a:t>-</a:t>
            </a:r>
            <a:r>
              <a:rPr lang="el-GR" sz="2800" b="1" dirty="0" err="1" smtClean="0"/>
              <a:t>ταζοβακτάμη</a:t>
            </a:r>
            <a:r>
              <a:rPr lang="el-GR" sz="2800" b="1" dirty="0" smtClean="0"/>
              <a:t> (4,5 g q 6h).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Οι </a:t>
            </a:r>
            <a:r>
              <a:rPr lang="el-GR" sz="2800" dirty="0" err="1" smtClean="0"/>
              <a:t>κινολόνες</a:t>
            </a:r>
            <a:r>
              <a:rPr lang="el-GR" sz="2800" dirty="0" smtClean="0"/>
              <a:t>, οι </a:t>
            </a:r>
            <a:r>
              <a:rPr lang="el-GR" sz="2800" dirty="0" err="1" smtClean="0"/>
              <a:t>αμινογλυκοσίδες</a:t>
            </a:r>
            <a:r>
              <a:rPr lang="el-GR" sz="2800" dirty="0" smtClean="0"/>
              <a:t> και η </a:t>
            </a:r>
            <a:r>
              <a:rPr lang="el-GR" sz="2800" dirty="0" err="1" smtClean="0"/>
              <a:t>κοτριμοξαζόλη</a:t>
            </a:r>
            <a:r>
              <a:rPr lang="el-GR" sz="2800" dirty="0" smtClean="0"/>
              <a:t> είναι αποτελεσματικές σε λοιμώξεις του ουροποιητικού, ωστόσο η μεγάλη συχνότητα εμφάνισης αντοχής στα ανωτέρω αντιβιοτικά από στελέχη που παράγουν ESBL περιορίζει τη χρήση τους.</a:t>
            </a:r>
          </a:p>
          <a:p>
            <a:endParaRPr lang="el-G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Ο συνδυασμός </a:t>
            </a:r>
            <a:r>
              <a:rPr lang="el-GR" b="1" dirty="0" err="1" smtClean="0"/>
              <a:t>κεφτολοζάνης</a:t>
            </a:r>
            <a:r>
              <a:rPr lang="el-GR" b="1" dirty="0" smtClean="0"/>
              <a:t>/</a:t>
            </a:r>
            <a:r>
              <a:rPr lang="el-GR" b="1" dirty="0" err="1" smtClean="0"/>
              <a:t>ταζοβακτάμης</a:t>
            </a:r>
            <a:r>
              <a:rPr lang="el-GR" b="1" dirty="0" smtClean="0"/>
              <a:t> που πρόσφατα έλαβε έγκριση για </a:t>
            </a:r>
            <a:r>
              <a:rPr lang="el-GR" b="1" dirty="0" err="1" smtClean="0"/>
              <a:t>επιπλεγμένες</a:t>
            </a:r>
            <a:r>
              <a:rPr lang="el-GR" b="1" dirty="0" smtClean="0"/>
              <a:t> </a:t>
            </a:r>
            <a:r>
              <a:rPr lang="el-GR" dirty="0" err="1" smtClean="0"/>
              <a:t>ενδοκοιλιακές</a:t>
            </a:r>
            <a:r>
              <a:rPr lang="el-GR" dirty="0" smtClean="0"/>
              <a:t> λοιμώξεις και ουρολοιμώξεις, είναι δραστικός έναντι των περισσοτέρων </a:t>
            </a:r>
            <a:r>
              <a:rPr lang="el-GR" dirty="0" err="1" smtClean="0"/>
              <a:t>εντεροβακτηριακών</a:t>
            </a:r>
            <a:r>
              <a:rPr lang="el-GR" dirty="0" smtClean="0"/>
              <a:t> που παράγουν ESBL και έναντι στελεχών </a:t>
            </a:r>
            <a:r>
              <a:rPr lang="el-GR" i="1" dirty="0" err="1" smtClean="0"/>
              <a:t>Pseudomonas</a:t>
            </a:r>
            <a:r>
              <a:rPr lang="el-GR" i="1" dirty="0" smtClean="0"/>
              <a:t> </a:t>
            </a:r>
            <a:r>
              <a:rPr lang="el-GR" i="1" dirty="0" err="1" smtClean="0"/>
              <a:t>aeruginosa</a:t>
            </a:r>
            <a:r>
              <a:rPr lang="el-GR" i="1" dirty="0" smtClean="0"/>
              <a:t> υπό την </a:t>
            </a:r>
            <a:r>
              <a:rPr lang="el-GR" dirty="0" smtClean="0"/>
              <a:t>προϋπόθεση </a:t>
            </a:r>
            <a:r>
              <a:rPr lang="el-GR" dirty="0" err="1" smtClean="0"/>
              <a:t>οτι</a:t>
            </a:r>
            <a:r>
              <a:rPr lang="el-GR" dirty="0" smtClean="0"/>
              <a:t> τα στελέχη αυτά δεν παράγουν </a:t>
            </a:r>
            <a:r>
              <a:rPr lang="el-GR" dirty="0" err="1" smtClean="0"/>
              <a:t>καρβαπενεμάσες</a:t>
            </a:r>
            <a:r>
              <a:rPr lang="el-GR" dirty="0" smtClean="0"/>
              <a:t>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Σε μη </a:t>
            </a:r>
            <a:r>
              <a:rPr lang="el-GR" dirty="0" err="1" smtClean="0"/>
              <a:t>επιπλεγμένες</a:t>
            </a:r>
            <a:r>
              <a:rPr lang="el-GR" dirty="0" smtClean="0"/>
              <a:t> λοιμώξεις κατώτερου ουροποιητικού η </a:t>
            </a:r>
            <a:r>
              <a:rPr lang="el-GR" dirty="0" err="1" smtClean="0"/>
              <a:t>νιτροφουραντοΐνη</a:t>
            </a:r>
            <a:r>
              <a:rPr lang="el-GR" dirty="0" smtClean="0"/>
              <a:t> (100 </a:t>
            </a:r>
            <a:r>
              <a:rPr lang="el-GR" dirty="0" err="1" smtClean="0"/>
              <a:t>mg</a:t>
            </a:r>
            <a:r>
              <a:rPr lang="el-GR" dirty="0" smtClean="0"/>
              <a:t> PO q 8 h για 7 ημέρες), η </a:t>
            </a:r>
            <a:r>
              <a:rPr lang="el-GR" dirty="0" err="1" smtClean="0"/>
              <a:t>φωσφομυκίνη</a:t>
            </a:r>
            <a:r>
              <a:rPr lang="el-GR" dirty="0" smtClean="0"/>
              <a:t> (3 g PO εφάπαξ) και η </a:t>
            </a:r>
            <a:r>
              <a:rPr lang="el-GR" dirty="0" err="1" smtClean="0"/>
              <a:t>πιβμεκιλλινάμη</a:t>
            </a:r>
            <a:r>
              <a:rPr lang="el-GR" dirty="0" smtClean="0"/>
              <a:t> (400 </a:t>
            </a:r>
            <a:r>
              <a:rPr lang="el-GR" dirty="0" err="1" smtClean="0"/>
              <a:t>mg</a:t>
            </a:r>
            <a:r>
              <a:rPr lang="el-GR" dirty="0" smtClean="0"/>
              <a:t> PO q 8 h για 3 ημέρες) μπορούν να αποτελέσουν εναλλακτικές επιλογές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err="1" smtClean="0">
                <a:solidFill>
                  <a:srgbClr val="FF0000"/>
                </a:solidFill>
              </a:rPr>
              <a:t>Gram</a:t>
            </a:r>
            <a:r>
              <a:rPr lang="el-GR" sz="3600" dirty="0" smtClean="0">
                <a:solidFill>
                  <a:srgbClr val="FF0000"/>
                </a:solidFill>
              </a:rPr>
              <a:t>-αρνητικά βακτηρίδια με αντοχή στις </a:t>
            </a:r>
            <a:r>
              <a:rPr lang="el-GR" sz="3600" dirty="0" err="1" smtClean="0">
                <a:solidFill>
                  <a:srgbClr val="FF0000"/>
                </a:solidFill>
              </a:rPr>
              <a:t>καρβαπενέμες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Σε νοσηλευτικά τμήματα στα οποία ο </a:t>
            </a:r>
            <a:r>
              <a:rPr lang="el-GR" sz="2800" dirty="0" err="1" smtClean="0"/>
              <a:t>επιπολασμός</a:t>
            </a:r>
            <a:r>
              <a:rPr lang="el-GR" sz="2800" dirty="0" smtClean="0"/>
              <a:t> των </a:t>
            </a:r>
            <a:r>
              <a:rPr lang="el-GR" sz="2800" dirty="0" err="1" smtClean="0"/>
              <a:t>gram</a:t>
            </a:r>
            <a:r>
              <a:rPr lang="el-GR" sz="2800" dirty="0" smtClean="0"/>
              <a:t>-αρνητικών βακτηρίων με αντοχή στις </a:t>
            </a:r>
            <a:r>
              <a:rPr lang="el-GR" sz="2800" dirty="0" err="1" smtClean="0"/>
              <a:t>καρβαπενέμες</a:t>
            </a:r>
            <a:r>
              <a:rPr lang="el-GR" sz="2800" dirty="0" smtClean="0"/>
              <a:t> είναι υψηλός, η εμπειρική θεραπεία θα πρέπει να περιλαμβάνει συνδυασμό δύο αντιβιοτικών, ώστε να αυξάνεται η πιθανότητα επιτυχούς κάλυψης του παθογόνου μικροοργανισμού (</a:t>
            </a:r>
            <a:r>
              <a:rPr lang="el-GR" sz="2800" dirty="0" err="1" smtClean="0"/>
              <a:t>π.χ.καρβαπενέμη</a:t>
            </a:r>
            <a:r>
              <a:rPr lang="el-GR" sz="2800" dirty="0" smtClean="0"/>
              <a:t> με </a:t>
            </a:r>
            <a:r>
              <a:rPr lang="el-GR" sz="2800" dirty="0" err="1" smtClean="0"/>
              <a:t>κολιμυκίνη</a:t>
            </a:r>
            <a:r>
              <a:rPr lang="el-GR" sz="2800" dirty="0" smtClean="0"/>
              <a:t> ή </a:t>
            </a:r>
            <a:r>
              <a:rPr lang="el-GR" sz="2800" dirty="0" err="1" smtClean="0"/>
              <a:t>αμινογλυκοσίδη</a:t>
            </a:r>
            <a:r>
              <a:rPr lang="el-GR" sz="2800" dirty="0" smtClean="0"/>
              <a:t>).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Μετά την ταυτοποίηση του παθογόνου και τον προσδιορισμό των ευαισθησιών του, η αγωγή τροποποιείται με βάση το αντιβιόγραμμα.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600200"/>
            <a:ext cx="8643998" cy="4525963"/>
          </a:xfrm>
        </p:spPr>
        <p:txBody>
          <a:bodyPr>
            <a:normAutofit fontScale="85000" lnSpcReduction="1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err="1" smtClean="0"/>
              <a:t>Εντεροβακτηριακά</a:t>
            </a:r>
            <a:r>
              <a:rPr lang="el-GR" dirty="0" smtClean="0"/>
              <a:t> </a:t>
            </a:r>
            <a:r>
              <a:rPr lang="el-GR" i="1" dirty="0" smtClean="0"/>
              <a:t>(</a:t>
            </a:r>
            <a:r>
              <a:rPr lang="en-GB" i="1" dirty="0" err="1" smtClean="0"/>
              <a:t>Klebsiella</a:t>
            </a:r>
            <a:r>
              <a:rPr lang="en-GB" i="1" dirty="0" smtClean="0"/>
              <a:t> </a:t>
            </a:r>
            <a:r>
              <a:rPr lang="en-GB" i="1" dirty="0" err="1" smtClean="0"/>
              <a:t>pneumoniae</a:t>
            </a:r>
            <a:r>
              <a:rPr lang="en-GB" i="1" dirty="0" smtClean="0"/>
              <a:t>, Escherichia</a:t>
            </a:r>
            <a:r>
              <a:rPr lang="el-GR" i="1" dirty="0" smtClean="0"/>
              <a:t> </a:t>
            </a:r>
            <a:r>
              <a:rPr lang="en-GB" i="1" dirty="0" smtClean="0"/>
              <a:t>coli, </a:t>
            </a:r>
            <a:r>
              <a:rPr lang="en-GB" i="1" dirty="0" err="1" smtClean="0"/>
              <a:t>Enterobacter</a:t>
            </a:r>
            <a:r>
              <a:rPr lang="en-GB" i="1" dirty="0" smtClean="0"/>
              <a:t> </a:t>
            </a:r>
            <a:r>
              <a:rPr lang="en-GB" i="1" dirty="0" err="1" smtClean="0"/>
              <a:t>spp</a:t>
            </a:r>
            <a:r>
              <a:rPr lang="en-GB" i="1" dirty="0" smtClean="0"/>
              <a:t>): </a:t>
            </a:r>
            <a:r>
              <a:rPr lang="el-GR" i="1" dirty="0" err="1" smtClean="0"/>
              <a:t>κολιστίνη</a:t>
            </a:r>
            <a:r>
              <a:rPr lang="el-GR" i="1" dirty="0" smtClean="0"/>
              <a:t>, </a:t>
            </a:r>
            <a:r>
              <a:rPr lang="el-GR" i="1" dirty="0" err="1" smtClean="0"/>
              <a:t>τιγεκυκλίνη</a:t>
            </a:r>
            <a:r>
              <a:rPr lang="el-GR" i="1" dirty="0" smtClean="0"/>
              <a:t>, </a:t>
            </a:r>
            <a:r>
              <a:rPr lang="el-GR" i="1" dirty="0" err="1" smtClean="0"/>
              <a:t>αμινογλυ</a:t>
            </a:r>
            <a:r>
              <a:rPr lang="el-GR" dirty="0" err="1" smtClean="0"/>
              <a:t>κοσίδες</a:t>
            </a:r>
            <a:r>
              <a:rPr lang="el-GR" dirty="0" smtClean="0"/>
              <a:t>, </a:t>
            </a:r>
            <a:r>
              <a:rPr lang="el-GR" dirty="0" err="1" smtClean="0"/>
              <a:t>φωσφομυκίνη</a:t>
            </a:r>
            <a:r>
              <a:rPr lang="el-GR" dirty="0" smtClean="0"/>
              <a:t>, </a:t>
            </a:r>
            <a:r>
              <a:rPr lang="el-GR" dirty="0" err="1" smtClean="0"/>
              <a:t>κεφταζιδίμη</a:t>
            </a:r>
            <a:r>
              <a:rPr lang="el-GR" dirty="0" smtClean="0"/>
              <a:t>/</a:t>
            </a:r>
            <a:r>
              <a:rPr lang="el-GR" dirty="0" err="1" smtClean="0"/>
              <a:t>αβιμπακτάμη</a:t>
            </a:r>
            <a:r>
              <a:rPr lang="el-GR" dirty="0" smtClean="0"/>
              <a:t> και σε ορισμένες περιπτώσεις </a:t>
            </a:r>
            <a:r>
              <a:rPr lang="el-GR" dirty="0" err="1" smtClean="0"/>
              <a:t>αζτρεονάμη</a:t>
            </a:r>
            <a:r>
              <a:rPr lang="el-GR" dirty="0" smtClean="0"/>
              <a:t> ή </a:t>
            </a:r>
            <a:r>
              <a:rPr lang="el-GR" dirty="0" err="1" smtClean="0"/>
              <a:t>καρβαπενέμες</a:t>
            </a:r>
            <a:endParaRPr lang="el-GR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GB" dirty="0" smtClean="0"/>
              <a:t> </a:t>
            </a:r>
            <a:r>
              <a:rPr lang="en-GB" i="1" dirty="0" smtClean="0"/>
              <a:t>Pseudomonas </a:t>
            </a:r>
            <a:r>
              <a:rPr lang="en-GB" i="1" dirty="0" err="1" smtClean="0"/>
              <a:t>aeruginosa</a:t>
            </a:r>
            <a:r>
              <a:rPr lang="en-GB" i="1" dirty="0" smtClean="0"/>
              <a:t>: </a:t>
            </a:r>
            <a:r>
              <a:rPr lang="el-GR" i="1" dirty="0" err="1" smtClean="0"/>
              <a:t>κολιστίνη</a:t>
            </a:r>
            <a:r>
              <a:rPr lang="el-GR" i="1" dirty="0" smtClean="0"/>
              <a:t>, </a:t>
            </a:r>
            <a:r>
              <a:rPr lang="el-GR" i="1" dirty="0" err="1" smtClean="0"/>
              <a:t>αμινογλυκοσίδες</a:t>
            </a:r>
            <a:r>
              <a:rPr lang="el-GR" i="1" dirty="0" smtClean="0"/>
              <a:t>, </a:t>
            </a:r>
            <a:r>
              <a:rPr lang="el-GR" dirty="0" err="1" smtClean="0"/>
              <a:t>φωσφομυκίνη</a:t>
            </a:r>
            <a:r>
              <a:rPr lang="el-GR" dirty="0" smtClean="0"/>
              <a:t>, </a:t>
            </a:r>
            <a:r>
              <a:rPr lang="el-GR" dirty="0" err="1" smtClean="0"/>
              <a:t>κεφταζιδίμη</a:t>
            </a:r>
            <a:r>
              <a:rPr lang="el-GR" dirty="0" smtClean="0"/>
              <a:t>/</a:t>
            </a:r>
            <a:r>
              <a:rPr lang="el-GR" dirty="0" err="1" smtClean="0"/>
              <a:t>αβιμπακτάμη</a:t>
            </a:r>
            <a:r>
              <a:rPr lang="el-GR" dirty="0" smtClean="0"/>
              <a:t> και σε ορισμένες περιπτώσεις </a:t>
            </a:r>
            <a:r>
              <a:rPr lang="el-GR" dirty="0" err="1" smtClean="0"/>
              <a:t>αζτρεονάμη</a:t>
            </a:r>
            <a:endParaRPr lang="el-GR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GB" i="1" dirty="0" err="1" smtClean="0"/>
              <a:t>Acinetobacter</a:t>
            </a:r>
            <a:r>
              <a:rPr lang="en-GB" i="1" dirty="0" smtClean="0"/>
              <a:t> </a:t>
            </a:r>
            <a:r>
              <a:rPr lang="en-GB" i="1" dirty="0" err="1" smtClean="0"/>
              <a:t>baumannii</a:t>
            </a:r>
            <a:r>
              <a:rPr lang="en-GB" i="1" dirty="0" smtClean="0"/>
              <a:t>: </a:t>
            </a:r>
            <a:r>
              <a:rPr lang="el-GR" i="1" dirty="0" err="1" smtClean="0"/>
              <a:t>κολιστίνη</a:t>
            </a:r>
            <a:r>
              <a:rPr lang="el-GR" i="1" dirty="0" smtClean="0"/>
              <a:t>, </a:t>
            </a:r>
            <a:r>
              <a:rPr lang="el-GR" i="1" dirty="0" err="1" smtClean="0"/>
              <a:t>αμινογλυκοσίδες</a:t>
            </a:r>
            <a:r>
              <a:rPr lang="el-GR" i="1" dirty="0" smtClean="0"/>
              <a:t>, </a:t>
            </a:r>
            <a:r>
              <a:rPr lang="el-GR" dirty="0" err="1" smtClean="0"/>
              <a:t>τιγεκυκλίνη</a:t>
            </a:r>
            <a:r>
              <a:rPr lang="el-GR" dirty="0" smtClean="0"/>
              <a:t> και σε ορισμένες περιπτώσεις </a:t>
            </a:r>
            <a:r>
              <a:rPr lang="el-GR" dirty="0" err="1" smtClean="0"/>
              <a:t>σουλμπακτάμη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Σε λοιμώξεις από </a:t>
            </a:r>
            <a:r>
              <a:rPr lang="el-GR" dirty="0" err="1" smtClean="0"/>
              <a:t>εντεροβακτηριακά</a:t>
            </a:r>
            <a:r>
              <a:rPr lang="el-GR" dirty="0" smtClean="0"/>
              <a:t> η </a:t>
            </a:r>
            <a:r>
              <a:rPr lang="el-GR" dirty="0" err="1" smtClean="0"/>
              <a:t>μονοθεραπεία</a:t>
            </a:r>
            <a:r>
              <a:rPr lang="el-GR" dirty="0" smtClean="0"/>
              <a:t> με οποιονδήποτε </a:t>
            </a:r>
            <a:r>
              <a:rPr lang="el-GR" dirty="0" err="1" smtClean="0"/>
              <a:t>αντιμικροβιακό</a:t>
            </a:r>
            <a:r>
              <a:rPr lang="el-GR" dirty="0" smtClean="0"/>
              <a:t> παράγοντα οδηγεί σε απαράδεκτα υψηλά ποσοστά αποτυχίας, ιδίως σε βαρέως πάσχοντες με σοβαρές λοιμώξεις.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 Σε σοβαρές λοιμώξεις (βαριά σήψη ή σηπτική καταπληξία) και σε βαρέως πάσχοντες ασθενείς συνιστάται χορήγηση συνδυασμού δύο αντιβιοτικών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796908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Προτεινόμενος αλγόριθμος για την αντιμετώπιση λοιμώξεων</a:t>
            </a:r>
            <a:br>
              <a:rPr lang="el-GR" sz="3600" dirty="0" smtClean="0">
                <a:solidFill>
                  <a:srgbClr val="FF0000"/>
                </a:solidFill>
              </a:rPr>
            </a:br>
            <a:r>
              <a:rPr lang="el-GR" sz="3600" dirty="0" smtClean="0">
                <a:solidFill>
                  <a:srgbClr val="FF0000"/>
                </a:solidFill>
              </a:rPr>
              <a:t>από </a:t>
            </a:r>
            <a:r>
              <a:rPr lang="el-GR" sz="3600" dirty="0" err="1" smtClean="0">
                <a:solidFill>
                  <a:srgbClr val="FF0000"/>
                </a:solidFill>
              </a:rPr>
              <a:t>εντεροβακτηριακά</a:t>
            </a:r>
            <a:r>
              <a:rPr lang="el-GR" sz="3600" dirty="0" smtClean="0">
                <a:solidFill>
                  <a:srgbClr val="FF0000"/>
                </a:solidFill>
              </a:rPr>
              <a:t> που παράγουν </a:t>
            </a:r>
            <a:r>
              <a:rPr lang="el-GR" sz="3600" dirty="0" err="1" smtClean="0">
                <a:solidFill>
                  <a:srgbClr val="FF0000"/>
                </a:solidFill>
              </a:rPr>
              <a:t>καρβαπενεμάσες</a:t>
            </a:r>
            <a:r>
              <a:rPr lang="el-GR" sz="3600" dirty="0" smtClean="0">
                <a:solidFill>
                  <a:srgbClr val="FF0000"/>
                </a:solidFill>
              </a:rPr>
              <a:t>.</a:t>
            </a:r>
            <a:endParaRPr lang="el-G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713" y="0"/>
            <a:ext cx="6886575" cy="67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6929454" y="3429000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(π.χ. </a:t>
            </a:r>
            <a:r>
              <a:rPr lang="el-GR" dirty="0" err="1" smtClean="0"/>
              <a:t>κολιμυκίνη</a:t>
            </a:r>
            <a:r>
              <a:rPr lang="el-GR" dirty="0" smtClean="0"/>
              <a:t> ή </a:t>
            </a:r>
            <a:r>
              <a:rPr lang="el-GR" dirty="0" err="1" smtClean="0"/>
              <a:t>αμινογλυκοσίδη</a:t>
            </a:r>
            <a:r>
              <a:rPr lang="el-GR" dirty="0" smtClean="0"/>
              <a:t> +/- </a:t>
            </a:r>
            <a:r>
              <a:rPr lang="el-GR" dirty="0" err="1" smtClean="0"/>
              <a:t>τιγεκυκλίνη</a:t>
            </a:r>
            <a:r>
              <a:rPr lang="el-GR" dirty="0" smtClean="0"/>
              <a:t> ή </a:t>
            </a:r>
            <a:r>
              <a:rPr lang="el-GR" dirty="0" err="1" smtClean="0"/>
              <a:t>φωσφο</a:t>
            </a:r>
            <a:r>
              <a:rPr lang="el-GR" dirty="0" smtClean="0"/>
              <a:t>-</a:t>
            </a:r>
          </a:p>
          <a:p>
            <a:r>
              <a:rPr lang="el-GR" dirty="0" err="1" smtClean="0"/>
              <a:t>μυκίνη</a:t>
            </a:r>
            <a:r>
              <a:rPr lang="el-GR" dirty="0" smtClean="0"/>
              <a:t>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Η </a:t>
            </a:r>
            <a:r>
              <a:rPr lang="el-GR" sz="2800" dirty="0" err="1" smtClean="0"/>
              <a:t>μεροπενέμη</a:t>
            </a:r>
            <a:r>
              <a:rPr lang="el-GR" sz="2800" dirty="0" smtClean="0"/>
              <a:t> δύναται να χρησιμοποιηθεί υπό τις κάτωθι προϋποθέσεις: α) η MIC να είναι ≤8mg/L, και β) η χορήγηση να γίνεται σε υψηλές δόσεις και σε 3ωρη έγχυση για να επιτυγχάνεται η επιθυμητή έκθεση του μικροοργανισμού στο φάρμακο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Η </a:t>
            </a:r>
            <a:r>
              <a:rPr lang="el-GR" sz="2800" dirty="0" err="1" smtClean="0"/>
              <a:t>ιμιπενέμνη</a:t>
            </a:r>
            <a:r>
              <a:rPr lang="el-GR" sz="2800" dirty="0" smtClean="0"/>
              <a:t> δεν είναι σταθερή σε θερμοκρασία δωματίου και γι’ αυτό δεν χορηγείται σε έγχυση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Το είδος της λοίμωξης πρέπει να λαμβάνεται υπόψη για την επιλογή του θεραπευτικού σχήματος, </a:t>
            </a:r>
            <a:r>
              <a:rPr lang="el-GR" sz="2800" dirty="0" err="1" smtClean="0"/>
              <a:t>π.χ</a:t>
            </a:r>
            <a:r>
              <a:rPr lang="el-GR" sz="2800" dirty="0" smtClean="0"/>
              <a:t> σε ουρολοιμώξεις προτιμώνται η </a:t>
            </a:r>
            <a:r>
              <a:rPr lang="el-GR" sz="2800" dirty="0" err="1" smtClean="0"/>
              <a:t>φωσφομυκίνη</a:t>
            </a:r>
            <a:r>
              <a:rPr lang="el-GR" sz="2800" dirty="0" smtClean="0"/>
              <a:t> και οι </a:t>
            </a:r>
            <a:r>
              <a:rPr lang="el-GR" sz="2800" dirty="0" err="1" smtClean="0"/>
              <a:t>αμινογλυκοσίδες</a:t>
            </a:r>
            <a:r>
              <a:rPr lang="el-GR" sz="2800" dirty="0" smtClean="0"/>
              <a:t>, ενώ σε </a:t>
            </a:r>
            <a:r>
              <a:rPr lang="el-GR" sz="2800" dirty="0" err="1" smtClean="0"/>
              <a:t>ενδοκοιλιακές</a:t>
            </a:r>
            <a:r>
              <a:rPr lang="el-GR" sz="2800" dirty="0" smtClean="0"/>
              <a:t> λοιμώξεις και σε λοιμώξεις δέρματος και μαλακών μορίων προτιμάται η </a:t>
            </a:r>
            <a:r>
              <a:rPr lang="el-GR" sz="2800" dirty="0" err="1" smtClean="0"/>
              <a:t>τιγεκυκλίνη</a:t>
            </a:r>
            <a:r>
              <a:rPr lang="el-GR" sz="2800" dirty="0" smtClean="0"/>
              <a:t>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 Διάρκεια θεραπείας: 10-14 ημέρες 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Υγρά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Τουλάχιστον</a:t>
            </a:r>
            <a:r>
              <a:rPr lang="en-GB" sz="2800" dirty="0" smtClean="0"/>
              <a:t> 30 </a:t>
            </a:r>
            <a:r>
              <a:rPr lang="en-GB" sz="2800" dirty="0" err="1" smtClean="0"/>
              <a:t>mL</a:t>
            </a:r>
            <a:r>
              <a:rPr lang="en-GB" sz="2800" dirty="0" smtClean="0"/>
              <a:t>/kg</a:t>
            </a:r>
            <a:r>
              <a:rPr lang="el-GR" sz="2800" dirty="0" smtClean="0"/>
              <a:t> κρυσταλοειδών διαλυμάτων </a:t>
            </a:r>
            <a:r>
              <a:rPr lang="en-US" sz="2800" dirty="0" smtClean="0"/>
              <a:t>IV </a:t>
            </a:r>
            <a:r>
              <a:rPr lang="el-GR" sz="2800" dirty="0" smtClean="0"/>
              <a:t>εντός των πρώτων </a:t>
            </a:r>
            <a:r>
              <a:rPr lang="en-US" sz="2800" dirty="0" smtClean="0"/>
              <a:t>3</a:t>
            </a:r>
            <a:r>
              <a:rPr lang="el-GR" sz="2800" dirty="0" smtClean="0"/>
              <a:t> ωρών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Στη συνέχεια: επιπρόσθετη χορήγηση υγρών βασισμένη στη συχνή εκτίμηση της καρδιαγγειακής κατάστασης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Προτείνεται η χορήγηση </a:t>
            </a:r>
            <a:r>
              <a:rPr lang="el-GR" sz="2800" dirty="0" err="1" smtClean="0"/>
              <a:t>αλβουμίνης</a:t>
            </a:r>
            <a:r>
              <a:rPr lang="el-GR" sz="2800" dirty="0" smtClean="0"/>
              <a:t> (ως προσθήκη στα κρυσταλοειδή διαλύματα) για την αρχική αναζωογόνηση και τη μετέπειτα αναπλήρωση του όγκου σε ασθενείς με σήψη ή σηπτικό </a:t>
            </a:r>
            <a:r>
              <a:rPr lang="en-US" sz="2800" dirty="0" smtClean="0"/>
              <a:t>shock </a:t>
            </a:r>
            <a:r>
              <a:rPr lang="el-GR" sz="2800" dirty="0" smtClean="0"/>
              <a:t>όταν απαιτούνται μεγάλες ποσότητες από κρυσταλοειδή διαλύματα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Στις περιπτώσεις στις οποίες ο παθογόνος μικροοργανισμός είναι </a:t>
            </a:r>
            <a:r>
              <a:rPr lang="el-GR" sz="2800" dirty="0" err="1" smtClean="0"/>
              <a:t>πανανθεκτικός</a:t>
            </a:r>
            <a:r>
              <a:rPr lang="el-GR" sz="2800" dirty="0" smtClean="0"/>
              <a:t> (PDR), υπάρχουν πειραματικά δεδομένα και περιορισμένη κλινική εμπειρία που υποστηρίζουν τη χορήγηση δύο </a:t>
            </a:r>
            <a:r>
              <a:rPr lang="el-GR" sz="2800" dirty="0" err="1" smtClean="0"/>
              <a:t>καρβαπενεμών</a:t>
            </a:r>
            <a:r>
              <a:rPr lang="el-GR" sz="2800" dirty="0" smtClean="0"/>
              <a:t> (</a:t>
            </a:r>
            <a:r>
              <a:rPr lang="el-GR" sz="2800" dirty="0" err="1" smtClean="0"/>
              <a:t>ερταπενέμη</a:t>
            </a:r>
            <a:r>
              <a:rPr lang="el-GR" sz="2800" dirty="0" smtClean="0"/>
              <a:t> 1 g ημερησίως με </a:t>
            </a:r>
            <a:r>
              <a:rPr lang="el-GR" sz="2800" dirty="0" err="1" smtClean="0"/>
              <a:t>μεροπενέμη</a:t>
            </a:r>
            <a:r>
              <a:rPr lang="el-GR" sz="2800" dirty="0" smtClean="0"/>
              <a:t> 2 g κάθε 8 ώρες σε τρίωρη έγχυση, προηγείται η χορήγηση της </a:t>
            </a:r>
            <a:r>
              <a:rPr lang="el-GR" sz="2800" dirty="0" err="1" smtClean="0"/>
              <a:t>ερταπενέμης</a:t>
            </a:r>
            <a:r>
              <a:rPr lang="el-GR" sz="2800" dirty="0" smtClean="0"/>
              <a:t> και ακολουθεί η χορήγηση της </a:t>
            </a:r>
            <a:r>
              <a:rPr lang="el-GR" sz="2800" dirty="0" err="1" smtClean="0"/>
              <a:t>μεροπενέμης</a:t>
            </a:r>
            <a:r>
              <a:rPr lang="el-GR" sz="2800" dirty="0" smtClean="0"/>
              <a:t>) ± </a:t>
            </a:r>
            <a:r>
              <a:rPr lang="el-GR" sz="2800" dirty="0" err="1" smtClean="0"/>
              <a:t>κολιστίνη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Σε λοιμώξεις από </a:t>
            </a:r>
            <a:r>
              <a:rPr lang="el-GR" sz="2800" i="1" dirty="0" err="1" smtClean="0"/>
              <a:t>Acinetobacter</a:t>
            </a:r>
            <a:r>
              <a:rPr lang="el-GR" sz="2800" i="1" dirty="0" smtClean="0"/>
              <a:t> δύναται να χρησιμοποιηθεί η </a:t>
            </a:r>
            <a:r>
              <a:rPr lang="el-GR" sz="2800" dirty="0" err="1" smtClean="0"/>
              <a:t>αμπικιλλίνη</a:t>
            </a:r>
            <a:r>
              <a:rPr lang="el-GR" sz="2800" dirty="0" smtClean="0"/>
              <a:t>-</a:t>
            </a:r>
            <a:r>
              <a:rPr lang="el-GR" sz="2800" dirty="0" err="1" smtClean="0"/>
              <a:t>σουλμπακτάμη</a:t>
            </a:r>
            <a:r>
              <a:rPr lang="el-GR" sz="2800" dirty="0" smtClean="0"/>
              <a:t> σε υψηλές δόσεις 18-24 </a:t>
            </a:r>
            <a:r>
              <a:rPr lang="el-GR" sz="2800" dirty="0" err="1" smtClean="0"/>
              <a:t>gr</a:t>
            </a:r>
            <a:r>
              <a:rPr lang="el-GR" sz="2800" dirty="0" smtClean="0"/>
              <a:t>/ημέρα μόνη ή σε συνδυασμό με </a:t>
            </a:r>
            <a:r>
              <a:rPr lang="el-GR" sz="2800" dirty="0" err="1" smtClean="0"/>
              <a:t>κολιστίνη</a:t>
            </a:r>
            <a:r>
              <a:rPr lang="el-GR" sz="2800" dirty="0" smtClean="0"/>
              <a:t> ανάλογα με την βαρύτητα της λοίμωξης υπό την προϋπόθεση </a:t>
            </a:r>
            <a:r>
              <a:rPr lang="el-GR" sz="2800" dirty="0" err="1" smtClean="0"/>
              <a:t>οτι</a:t>
            </a:r>
            <a:r>
              <a:rPr lang="el-GR" sz="2800" dirty="0" smtClean="0"/>
              <a:t> η MIC του παθογόνου στελέχους είναι ≤8mg/L.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Άλλες θεραπευτικές επιλογές είναι η χορήγηση </a:t>
            </a:r>
            <a:r>
              <a:rPr lang="el-GR" sz="2800" dirty="0" err="1" smtClean="0"/>
              <a:t>κολιστίνης</a:t>
            </a:r>
            <a:r>
              <a:rPr lang="el-GR" sz="2800" dirty="0" smtClean="0"/>
              <a:t> ή/και </a:t>
            </a:r>
            <a:r>
              <a:rPr lang="el-GR" sz="2800" dirty="0" err="1" smtClean="0"/>
              <a:t>τιγεκυκλίνης</a:t>
            </a:r>
            <a:r>
              <a:rPr lang="el-GR" sz="2800" dirty="0" smtClean="0"/>
              <a:t>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Φαίνεται όμως ότι η </a:t>
            </a:r>
            <a:r>
              <a:rPr lang="el-GR" sz="2800" dirty="0" err="1" smtClean="0"/>
              <a:t>μονοθεραπεία</a:t>
            </a:r>
            <a:r>
              <a:rPr lang="el-GR" sz="2800" dirty="0" smtClean="0"/>
              <a:t> με </a:t>
            </a:r>
            <a:r>
              <a:rPr lang="el-GR" sz="2800" dirty="0" err="1" smtClean="0"/>
              <a:t>κολιστίνη</a:t>
            </a:r>
            <a:r>
              <a:rPr lang="el-GR" sz="2800" dirty="0" smtClean="0"/>
              <a:t> είναι επαρκής σε λοιμώξεις από </a:t>
            </a:r>
            <a:r>
              <a:rPr lang="en-GB" sz="2800" i="1" dirty="0" err="1" smtClean="0"/>
              <a:t>Acinetobacter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baumannii</a:t>
            </a:r>
            <a:r>
              <a:rPr lang="en-GB" sz="2800" i="1" dirty="0" smtClean="0"/>
              <a:t>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14948"/>
          </a:xfrm>
        </p:spPr>
        <p:txBody>
          <a:bodyPr>
            <a:normAutofit fontScale="85000" lnSpcReduction="1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Οι θεραπευτικές επιλογές για λοιμώξεις από XDR </a:t>
            </a:r>
            <a:r>
              <a:rPr lang="el-GR" i="1" dirty="0" err="1" smtClean="0"/>
              <a:t>Pseudomonas</a:t>
            </a:r>
            <a:r>
              <a:rPr lang="el-GR" i="1" dirty="0" smtClean="0"/>
              <a:t> </a:t>
            </a:r>
            <a:r>
              <a:rPr lang="el-GR" dirty="0" smtClean="0"/>
              <a:t>συνήθως περιορίζονται στην </a:t>
            </a:r>
            <a:r>
              <a:rPr lang="el-GR" dirty="0" err="1" smtClean="0"/>
              <a:t>κολιστίνη</a:t>
            </a:r>
            <a:r>
              <a:rPr lang="el-GR" dirty="0" smtClean="0"/>
              <a:t> και </a:t>
            </a:r>
            <a:r>
              <a:rPr lang="el-GR" dirty="0" err="1" smtClean="0"/>
              <a:t>φωσφομυκίνη</a:t>
            </a:r>
            <a:r>
              <a:rPr lang="el-GR" dirty="0" smtClean="0"/>
              <a:t> και ενίοτε στην </a:t>
            </a:r>
            <a:r>
              <a:rPr lang="el-GR" dirty="0" err="1" smtClean="0"/>
              <a:t>αζτρεονάμη</a:t>
            </a:r>
            <a:r>
              <a:rPr lang="el-GR" dirty="0" smtClean="0"/>
              <a:t> για στελέχη που παράγουν </a:t>
            </a:r>
            <a:r>
              <a:rPr lang="el-GR" dirty="0" err="1" smtClean="0"/>
              <a:t>καρβαπενεμάσες</a:t>
            </a:r>
            <a:r>
              <a:rPr lang="el-GR" dirty="0" smtClean="0"/>
              <a:t> τύπου VIM.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 Παρότι δεν έχει διευκρινιστεί εάν η </a:t>
            </a:r>
            <a:r>
              <a:rPr lang="el-GR" dirty="0" err="1" smtClean="0"/>
              <a:t>μονοθεραπεία</a:t>
            </a:r>
            <a:r>
              <a:rPr lang="el-GR" dirty="0" smtClean="0"/>
              <a:t> με </a:t>
            </a:r>
            <a:r>
              <a:rPr lang="el-GR" dirty="0" err="1" smtClean="0"/>
              <a:t>κολιστίνη</a:t>
            </a:r>
            <a:r>
              <a:rPr lang="el-GR" dirty="0" smtClean="0"/>
              <a:t> είναι εξίσου αποτελεσματική με θεραπευτικά σχήματα που περιλαμβάνουν δύο δραστικά φάρμακα, σε σοβαρές λοιμώξεις από XDR </a:t>
            </a:r>
            <a:r>
              <a:rPr lang="el-GR" i="1" dirty="0" err="1" smtClean="0"/>
              <a:t>Pseudomonas</a:t>
            </a:r>
            <a:r>
              <a:rPr lang="el-GR" i="1" dirty="0" smtClean="0"/>
              <a:t> ίσως είναι </a:t>
            </a:r>
            <a:r>
              <a:rPr lang="el-GR" dirty="0" smtClean="0"/>
              <a:t>προτιμότερο να χορηγούνται δύο δραστικά φάρμακα π.χ. </a:t>
            </a:r>
            <a:r>
              <a:rPr lang="el-GR" dirty="0" err="1" smtClean="0"/>
              <a:t>κολιστίνη</a:t>
            </a:r>
            <a:r>
              <a:rPr lang="el-GR" dirty="0" smtClean="0"/>
              <a:t> + </a:t>
            </a:r>
            <a:r>
              <a:rPr lang="el-GR" dirty="0" err="1" smtClean="0"/>
              <a:t>φωσφομυκίνη</a:t>
            </a:r>
            <a:r>
              <a:rPr lang="el-GR" dirty="0" smtClean="0"/>
              <a:t> ή </a:t>
            </a:r>
            <a:r>
              <a:rPr lang="el-GR" dirty="0" err="1" smtClean="0"/>
              <a:t>κολιστίνη</a:t>
            </a:r>
            <a:r>
              <a:rPr lang="el-GR" dirty="0" smtClean="0"/>
              <a:t> + </a:t>
            </a:r>
            <a:r>
              <a:rPr lang="el-GR" dirty="0" err="1" smtClean="0"/>
              <a:t>αζτρεονάμη</a:t>
            </a:r>
            <a:r>
              <a:rPr lang="el-GR" dirty="0" smtClean="0"/>
              <a:t>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 Η διάρκεια θεραπείας για XDR </a:t>
            </a:r>
            <a:r>
              <a:rPr lang="el-GR" i="1" dirty="0" err="1" smtClean="0"/>
              <a:t>Acinetobacter</a:t>
            </a:r>
            <a:r>
              <a:rPr lang="el-GR" i="1" dirty="0" smtClean="0"/>
              <a:t> και </a:t>
            </a:r>
            <a:r>
              <a:rPr lang="el-GR" i="1" dirty="0" err="1" smtClean="0"/>
              <a:t>Pseudomonas</a:t>
            </a:r>
            <a:r>
              <a:rPr lang="el-GR" i="1" dirty="0" smtClean="0"/>
              <a:t> πρέπει να </a:t>
            </a:r>
            <a:r>
              <a:rPr lang="el-GR" dirty="0" smtClean="0"/>
              <a:t>είναι τουλάχιστον 14 ημέρες.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 smtClean="0">
                <a:solidFill>
                  <a:srgbClr val="FF0000"/>
                </a:solidFill>
              </a:rPr>
              <a:t>Δοσολογικά</a:t>
            </a:r>
            <a:r>
              <a:rPr lang="el-GR" sz="3200" dirty="0" smtClean="0">
                <a:solidFill>
                  <a:srgbClr val="FF0000"/>
                </a:solidFill>
              </a:rPr>
              <a:t> σχήματα αντιβιοτικών σε λοιμώξεις από </a:t>
            </a:r>
            <a:r>
              <a:rPr lang="el-GR" sz="3200" dirty="0" err="1" smtClean="0">
                <a:solidFill>
                  <a:srgbClr val="FF0000"/>
                </a:solidFill>
              </a:rPr>
              <a:t>πολυανθεκτικά</a:t>
            </a:r>
            <a:r>
              <a:rPr lang="el-GR" sz="3200" dirty="0" smtClean="0">
                <a:solidFill>
                  <a:srgbClr val="FF0000"/>
                </a:solidFill>
              </a:rPr>
              <a:t> παθογόνα</a:t>
            </a:r>
            <a:endParaRPr lang="el-GR" sz="3200" dirty="0">
              <a:solidFill>
                <a:srgbClr val="FF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5629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57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b="9759"/>
          <a:stretch>
            <a:fillRect/>
          </a:stretch>
        </p:blipFill>
        <p:spPr bwMode="auto">
          <a:xfrm>
            <a:off x="214282" y="1357298"/>
            <a:ext cx="8486775" cy="366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786182" y="3429000"/>
            <a:ext cx="2428892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b="12598"/>
          <a:stretch>
            <a:fillRect/>
          </a:stretch>
        </p:blipFill>
        <p:spPr bwMode="auto">
          <a:xfrm>
            <a:off x="214282" y="4643446"/>
            <a:ext cx="8534400" cy="199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57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36320"/>
            <a:ext cx="8553450" cy="582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562975" cy="254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4"/>
            <a:ext cx="8572500" cy="105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85781"/>
            <a:ext cx="8515350" cy="327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26091"/>
            <a:ext cx="8486775" cy="613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"/>
            <a:ext cx="8572500" cy="7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1000125"/>
            <a:ext cx="8229600" cy="5126038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Δε συστήνεται χορήγηση </a:t>
            </a:r>
            <a:r>
              <a:rPr lang="el-GR" sz="2800" dirty="0" err="1" smtClean="0">
                <a:solidFill>
                  <a:srgbClr val="FF0000"/>
                </a:solidFill>
              </a:rPr>
              <a:t>υδροκορτιζόνης</a:t>
            </a:r>
            <a:r>
              <a:rPr lang="el-GR" sz="2800" dirty="0" smtClean="0"/>
              <a:t> για τη θεραπεία σηπτικού </a:t>
            </a:r>
            <a:r>
              <a:rPr lang="en-US" sz="2800" dirty="0" smtClean="0"/>
              <a:t>shock</a:t>
            </a:r>
            <a:r>
              <a:rPr lang="el-GR" sz="2800" dirty="0" smtClean="0"/>
              <a:t> αν η επαρκής χορήγηση υγρών και </a:t>
            </a:r>
            <a:r>
              <a:rPr lang="el-GR" sz="2800" dirty="0" err="1" smtClean="0"/>
              <a:t>αγγειοσυσπαστικών</a:t>
            </a:r>
            <a:r>
              <a:rPr lang="el-GR" sz="2800" dirty="0" smtClean="0"/>
              <a:t> αποκαθιστούν την αιμοδυναμική σταθεροποίηση.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Εάν δεν επιτυγχάνεται αιμοδυναμική σταθεροποίηση: </a:t>
            </a:r>
            <a:r>
              <a:rPr lang="en-US" sz="2800" dirty="0" smtClean="0"/>
              <a:t>IV hydrocortisone  </a:t>
            </a:r>
            <a:r>
              <a:rPr lang="el-GR" sz="2800" dirty="0" smtClean="0"/>
              <a:t>(</a:t>
            </a:r>
            <a:r>
              <a:rPr lang="en-US" sz="2800" dirty="0" smtClean="0"/>
              <a:t>200 mg</a:t>
            </a:r>
            <a:r>
              <a:rPr lang="el-GR" sz="2800" dirty="0" smtClean="0"/>
              <a:t>/</a:t>
            </a:r>
            <a:r>
              <a:rPr lang="en-US" sz="2800" dirty="0" smtClean="0"/>
              <a:t> day</a:t>
            </a:r>
            <a:r>
              <a:rPr lang="el-GR" sz="2800" dirty="0" smtClean="0"/>
              <a:t>) (εντός 8 </a:t>
            </a:r>
            <a:r>
              <a:rPr lang="en-US" sz="2800" dirty="0" smtClean="0"/>
              <a:t>h </a:t>
            </a:r>
            <a:r>
              <a:rPr lang="el-GR" sz="2800" dirty="0" smtClean="0"/>
              <a:t>από την έναρξη </a:t>
            </a:r>
            <a:r>
              <a:rPr lang="el-GR" sz="2800" dirty="0" err="1" smtClean="0"/>
              <a:t>αγγειοσυσπαστικών</a:t>
            </a:r>
            <a:r>
              <a:rPr lang="el-GR" sz="2800" dirty="0" smtClean="0"/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>
                <a:solidFill>
                  <a:srgbClr val="FF0000"/>
                </a:solidFill>
              </a:rPr>
              <a:t>Μετάγγιση ερυθρών </a:t>
            </a:r>
            <a:r>
              <a:rPr lang="el-GR" sz="2800" dirty="0" smtClean="0"/>
              <a:t>μόνο όταν η αιμοσφαιρίνη  </a:t>
            </a:r>
            <a:r>
              <a:rPr lang="en-US" sz="2800" dirty="0" smtClean="0"/>
              <a:t>&lt;7.0 g/</a:t>
            </a:r>
            <a:r>
              <a:rPr lang="en-US" sz="2800" dirty="0" err="1" smtClean="0"/>
              <a:t>dL</a:t>
            </a:r>
            <a:r>
              <a:rPr lang="en-US" sz="2800" dirty="0" smtClean="0"/>
              <a:t> </a:t>
            </a:r>
            <a:r>
              <a:rPr lang="el-GR" sz="2800" dirty="0" smtClean="0"/>
              <a:t>(επί απουσίας ισχαιμίας μυοκαρδίου, σοβαρής </a:t>
            </a:r>
            <a:r>
              <a:rPr lang="el-GR" sz="2800" dirty="0" err="1" smtClean="0"/>
              <a:t>υποξίας</a:t>
            </a:r>
            <a:r>
              <a:rPr lang="el-GR" sz="2800" dirty="0" smtClean="0"/>
              <a:t> ή οξείας αιμορραγίας)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</a:rPr>
              <a:t>fresh frozen plasma</a:t>
            </a:r>
            <a:r>
              <a:rPr lang="el-GR" sz="2800" b="1" dirty="0" smtClean="0">
                <a:solidFill>
                  <a:srgbClr val="FF0000"/>
                </a:solidFill>
              </a:rPr>
              <a:t>: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/>
              <a:t>Δε συστήνεται για τη διόρθωση διαταραχών πήξης εάν δεν υπάρχει αιμορραγία ή προγραμματισμένη παρεμβατική πράξη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Αντιβιοτικά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Η πρώτη δόση όλων των αντιβιοτικών είναι ανεξάρτητη</a:t>
            </a:r>
            <a:r>
              <a:rPr lang="en-US" sz="2800" dirty="0" smtClean="0"/>
              <a:t> </a:t>
            </a:r>
            <a:r>
              <a:rPr lang="el-GR" sz="2800" dirty="0" smtClean="0"/>
              <a:t>της νεφρικής λειτουργίας</a:t>
            </a:r>
            <a:endParaRPr lang="en-US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l-GR" sz="2800" dirty="0"/>
              <a:t>Γ</a:t>
            </a:r>
            <a:r>
              <a:rPr lang="el-GR" sz="2800" dirty="0" smtClean="0"/>
              <a:t>ια </a:t>
            </a:r>
            <a:r>
              <a:rPr lang="el-GR" sz="2800" dirty="0"/>
              <a:t>τις μετέπειτα </a:t>
            </a:r>
            <a:r>
              <a:rPr lang="el-GR" sz="2800" dirty="0" smtClean="0"/>
              <a:t>δόσεις</a:t>
            </a:r>
            <a:r>
              <a:rPr lang="en-US" sz="2800" dirty="0" smtClean="0"/>
              <a:t> </a:t>
            </a:r>
            <a:r>
              <a:rPr lang="el-GR" sz="2800" dirty="0" smtClean="0"/>
              <a:t>συνιστάται </a:t>
            </a:r>
            <a:r>
              <a:rPr lang="el-GR" sz="2800" dirty="0"/>
              <a:t>προσαρμογή στην νεφρική λειτουργία και </a:t>
            </a:r>
            <a:r>
              <a:rPr lang="el-GR" sz="2800" dirty="0" smtClean="0"/>
              <a:t>παρακολούθηση </a:t>
            </a:r>
            <a:r>
              <a:rPr lang="el-GR" sz="2800" dirty="0"/>
              <a:t>επιπέδων στον </a:t>
            </a:r>
            <a:r>
              <a:rPr lang="el-GR" sz="2800" dirty="0" smtClean="0"/>
              <a:t>ορό</a:t>
            </a:r>
          </a:p>
          <a:p>
            <a:pPr algn="just">
              <a:buNone/>
            </a:pPr>
            <a:r>
              <a:rPr lang="el-GR" sz="2800" dirty="0" smtClean="0"/>
              <a:t>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Παράγοντες κινδύνου για αποικισμό με </a:t>
            </a:r>
            <a:br>
              <a:rPr lang="el-GR" sz="3600" dirty="0" smtClean="0">
                <a:solidFill>
                  <a:srgbClr val="FF0000"/>
                </a:solidFill>
              </a:rPr>
            </a:br>
            <a:r>
              <a:rPr lang="el-GR" sz="3600" dirty="0" err="1" smtClean="0">
                <a:solidFill>
                  <a:srgbClr val="FF0000"/>
                </a:solidFill>
              </a:rPr>
              <a:t>πολυανθεκτικά</a:t>
            </a:r>
            <a:r>
              <a:rPr lang="el-GR" sz="3600" dirty="0" smtClean="0">
                <a:solidFill>
                  <a:srgbClr val="FF0000"/>
                </a:solidFill>
              </a:rPr>
              <a:t> βακτήρια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Νοσηλεία σε ΜΕΘ το τελευταίο τρίμηνο,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Παραμονή στο ίδιο δωμάτιο με αποικισμένο ασθενή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Λήψη αντιβιοτικών το τελευταίο 3μηνο (κυρίως </a:t>
            </a:r>
            <a:r>
              <a:rPr lang="el-GR" sz="2800" dirty="0" err="1" smtClean="0"/>
              <a:t>καρβαπενεμών</a:t>
            </a:r>
            <a:r>
              <a:rPr lang="el-GR" sz="2800" dirty="0" smtClean="0"/>
              <a:t> και </a:t>
            </a:r>
            <a:r>
              <a:rPr lang="el-GR" sz="2800" dirty="0" err="1" smtClean="0"/>
              <a:t>φθοριοκινολονών</a:t>
            </a:r>
            <a:r>
              <a:rPr lang="el-GR" sz="2800" dirty="0" smtClean="0"/>
              <a:t>) και αθροιστική λήψη πολλαπλών σχημάτων </a:t>
            </a:r>
            <a:r>
              <a:rPr lang="el-GR" sz="2800" dirty="0" err="1" smtClean="0"/>
              <a:t>αντιμικροβιακής</a:t>
            </a:r>
            <a:r>
              <a:rPr lang="el-GR" sz="2800" dirty="0" smtClean="0"/>
              <a:t> αγωγής τις προηγούμενες 90 ημέρες.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Διαμονή σε Οίκο Ευγηρίας ή Κέντρο Αυξημένης Φροντίδας και Αποκατάστασης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Παρατεταμένη νοσηλεία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l-GR" sz="2800" dirty="0" err="1" smtClean="0"/>
              <a:t>Ανοσοκαταστολή</a:t>
            </a:r>
            <a:endParaRPr lang="el-GR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 Αιμοκάθαρση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2508</Words>
  <Application>Microsoft Office PowerPoint</Application>
  <PresentationFormat>Προβολή στην οθόνη (4:3)</PresentationFormat>
  <Paragraphs>177</Paragraphs>
  <Slides>67</Slides>
  <Notes>1</Notes>
  <HiddenSlides>2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67</vt:i4>
      </vt:variant>
    </vt:vector>
  </HeadingPairs>
  <TitlesOfParts>
    <vt:vector size="68" baseType="lpstr">
      <vt:lpstr>Θέμα του Office</vt:lpstr>
      <vt:lpstr>Νοσοκομειακές Λοιμώξεις</vt:lpstr>
      <vt:lpstr>ΑΛΓΟΡΙΘΜΟΣ ΑΝΤΙΜΕΤΩΠΙΣΗΣ ΣΗΠΤΙΚΟΥ ΑΣΘΕΝΟΥΣ</vt:lpstr>
      <vt:lpstr>Διαφάνεια 3</vt:lpstr>
      <vt:lpstr>Διαφάνεια 4</vt:lpstr>
      <vt:lpstr>Διαφάνεια 5</vt:lpstr>
      <vt:lpstr>Υγρά </vt:lpstr>
      <vt:lpstr>Διαφάνεια 7</vt:lpstr>
      <vt:lpstr>Αντιβιοτικά</vt:lpstr>
      <vt:lpstr>Παράγοντες κινδύνου για αποικισμό με  πολυανθεκτικά βακτήρια </vt:lpstr>
      <vt:lpstr>Για ασθενείς της κοινότητος χωρίς την παρουσία παραγόντων κινδύνου για λοίμωξη από πολυανθεκτικά παθογόνα</vt:lpstr>
      <vt:lpstr>Για τον ασθενή (κοινότητας ή ενδονοσοκομειακό εκτός ΜΕΘ) με παρουσία παραγόντων κινδύνου για λοίμωξη από πολυανθεκτικά παθογόνα</vt:lpstr>
      <vt:lpstr>Για τον νοσοκομειακό ασθενή εκτός ΜΕΘ χωρίς παράγοντες κινδύνου από πολυανθεκτικά</vt:lpstr>
      <vt:lpstr>Για τον ασθενή που εκδηλώνει σήψη ενώ νοσηλεύεται σε ΜΕΘ</vt:lpstr>
      <vt:lpstr>Διαφάνεια 14</vt:lpstr>
      <vt:lpstr>Διάρκεια θεραπείας</vt:lpstr>
      <vt:lpstr>Procalcitonin levels</vt:lpstr>
      <vt:lpstr>Νοσοκομειακή ουρολοίμωξη</vt:lpstr>
      <vt:lpstr>Η χρήση ουροκαθετήρα</vt:lpstr>
      <vt:lpstr>Διαφάνεια 19</vt:lpstr>
      <vt:lpstr>Νοσοκομειακή ουρολοίμωξη</vt:lpstr>
      <vt:lpstr>Διαφάνεια 21</vt:lpstr>
      <vt:lpstr>Αλγόριθμος αντιμετώπισης ασθενούς με καντιντουρία</vt:lpstr>
      <vt:lpstr>Διαφάνεια 23</vt:lpstr>
      <vt:lpstr>Διαφάνεια 24</vt:lpstr>
      <vt:lpstr>Οξεία χολοκυστίτιδα/ χολαγγειΐτιδα</vt:lpstr>
      <vt:lpstr>Οξεία χολοκυστίτιδα/ χολαγγειΐτιδα</vt:lpstr>
      <vt:lpstr> Οξεία χολοκυστίτιδα και χολαγειΐτιδα </vt:lpstr>
      <vt:lpstr>Οξεία χολοκυστίτιδα και χολαγειΐτιδα </vt:lpstr>
      <vt:lpstr>Παγκρεατίτιδα (Ι)</vt:lpstr>
      <vt:lpstr>Παγκρεατίτιδα (ΙΙ)</vt:lpstr>
      <vt:lpstr>Διαφάνεια 31</vt:lpstr>
      <vt:lpstr>ΕΝΔΟΚΟΙΛΙΑΚΑ ΑΠΟΣΤΗΜΑΤΑ</vt:lpstr>
      <vt:lpstr>ΕΝΔΟΚΟΙΛΙΑΚΑ ΑΠΟΣΤΗΜΑΤΑ</vt:lpstr>
      <vt:lpstr>Διαφάνεια 34</vt:lpstr>
      <vt:lpstr>Πνευμονίες</vt:lpstr>
      <vt:lpstr>Διαφάνεια 36</vt:lpstr>
      <vt:lpstr>Διαφάνεια 37</vt:lpstr>
      <vt:lpstr>Σχόλια</vt:lpstr>
      <vt:lpstr>Παράγοντες κινδύνου για διηθητική λοίμωξη από MRSA</vt:lpstr>
      <vt:lpstr>Αντισταφυλοκοκκική αγωγή</vt:lpstr>
      <vt:lpstr>Χορήγηση κορτικοστεροειδών</vt:lpstr>
      <vt:lpstr>Κινολόνες</vt:lpstr>
      <vt:lpstr>Διαφάνεια 43</vt:lpstr>
      <vt:lpstr>Διαφάνεια 44</vt:lpstr>
      <vt:lpstr>Διαφάνεια 45</vt:lpstr>
      <vt:lpstr>Προτεινόμενη διάρκεια θεραπείας</vt:lpstr>
      <vt:lpstr>ΣΤΡΑΤΗΓΙΚΕΣ ΑΝΤΙΜΕΤΩΠΙΣΗΣ ΛΟΙΜΩΞΕΩΝ ΑΠΟ ΠΟΛΥΑΝΘΕΚΤΙΚΑ GRAM-ΑΡΝΗΤΙΚΑ ΒΑΚΤΗΡΙΑ</vt:lpstr>
      <vt:lpstr>Διαφάνεια 48</vt:lpstr>
      <vt:lpstr>Διαφάνεια 49</vt:lpstr>
      <vt:lpstr>Πολυανθεκτικά gram-αρνητικά βακτήρια που παράγουν ευρέος φάσματος β-λακταμάσες (Extended Spectrum Betalactamases, ESBLs)</vt:lpstr>
      <vt:lpstr>Διαφάνεια 51</vt:lpstr>
      <vt:lpstr>Διαφάνεια 52</vt:lpstr>
      <vt:lpstr>Gram-αρνητικά βακτηρίδια με αντοχή στις καρβαπενέμες</vt:lpstr>
      <vt:lpstr>Διαφάνεια 54</vt:lpstr>
      <vt:lpstr>Διαφάνεια 55</vt:lpstr>
      <vt:lpstr>Προτεινόμενος αλγόριθμος για την αντιμετώπιση λοιμώξεων από εντεροβακτηριακά που παράγουν καρβαπενεμάσες.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Δοσολογικά σχήματα αντιβιοτικών σε λοιμώξεις από πολυανθεκτικά παθογόνα</vt:lpstr>
      <vt:lpstr>Διαφάνεια 64</vt:lpstr>
      <vt:lpstr>Διαφάνεια 65</vt:lpstr>
      <vt:lpstr>Διαφάνεια 66</vt:lpstr>
      <vt:lpstr>Διαφάνεια 67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Liamis</dc:title>
  <dc:creator>t</dc:creator>
  <cp:lastModifiedBy>Windows User</cp:lastModifiedBy>
  <cp:revision>100</cp:revision>
  <dcterms:created xsi:type="dcterms:W3CDTF">2017-11-05T14:22:20Z</dcterms:created>
  <dcterms:modified xsi:type="dcterms:W3CDTF">2018-02-26T16:20:43Z</dcterms:modified>
</cp:coreProperties>
</file>